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6" r:id="rId5"/>
    <p:sldId id="257" r:id="rId6"/>
    <p:sldId id="263" r:id="rId7"/>
    <p:sldId id="264" r:id="rId8"/>
    <p:sldId id="265" r:id="rId9"/>
    <p:sldId id="260" r:id="rId10"/>
    <p:sldId id="261" r:id="rId11"/>
    <p:sldId id="262" r:id="rId12"/>
    <p:sldId id="266" r:id="rId13"/>
    <p:sldId id="267" r:id="rId14"/>
    <p:sldId id="268" r:id="rId15"/>
    <p:sldId id="270" r:id="rId16"/>
    <p:sldId id="271" r:id="rId17"/>
    <p:sldId id="269" r:id="rId18"/>
    <p:sldId id="258" r:id="rId19"/>
    <p:sldId id="272" r:id="rId20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55A72-3097-41C8-816C-6F604B20F201}" v="19" dt="2025-03-19T22:19:54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E0A22-280B-48E8-9E71-35AD126DADB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9404F89-6714-4CE7-98F0-8DA4678D22CB}">
      <dgm:prSet custT="1"/>
      <dgm:spPr/>
      <dgm:t>
        <a:bodyPr/>
        <a:lstStyle/>
        <a:p>
          <a:r>
            <a:rPr lang="en-US" sz="4000" u="sng" dirty="0"/>
            <a:t>Financial Oversight</a:t>
          </a:r>
          <a:endParaRPr lang="en-US" sz="4000" dirty="0"/>
        </a:p>
      </dgm:t>
    </dgm:pt>
    <dgm:pt modelId="{A6EF7253-9B0F-4C17-A73C-1F2168B1778E}" type="parTrans" cxnId="{BB0BB30A-15A9-4FF9-8DEF-09D69ECD4BB3}">
      <dgm:prSet/>
      <dgm:spPr/>
      <dgm:t>
        <a:bodyPr/>
        <a:lstStyle/>
        <a:p>
          <a:endParaRPr lang="en-US"/>
        </a:p>
      </dgm:t>
    </dgm:pt>
    <dgm:pt modelId="{BF92DDBC-DE6F-4966-A9EB-3F8E8C37C091}" type="sibTrans" cxnId="{BB0BB30A-15A9-4FF9-8DEF-09D69ECD4BB3}">
      <dgm:prSet/>
      <dgm:spPr/>
      <dgm:t>
        <a:bodyPr/>
        <a:lstStyle/>
        <a:p>
          <a:endParaRPr lang="en-US"/>
        </a:p>
      </dgm:t>
    </dgm:pt>
    <dgm:pt modelId="{C2261DAE-EB52-4CEA-B2A3-64E022893B06}">
      <dgm:prSet/>
      <dgm:spPr/>
      <dgm:t>
        <a:bodyPr/>
        <a:lstStyle/>
        <a:p>
          <a:r>
            <a:rPr lang="en-US" sz="2300"/>
            <a:t>Board</a:t>
          </a:r>
        </a:p>
      </dgm:t>
    </dgm:pt>
    <dgm:pt modelId="{DD311347-D369-4434-AF5D-86CB153E970D}" type="parTrans" cxnId="{45C693A6-4105-4B7C-B237-42EE1E7FD97A}">
      <dgm:prSet/>
      <dgm:spPr/>
      <dgm:t>
        <a:bodyPr/>
        <a:lstStyle/>
        <a:p>
          <a:endParaRPr lang="en-US"/>
        </a:p>
      </dgm:t>
    </dgm:pt>
    <dgm:pt modelId="{343C5D61-0B78-42E3-B357-B80C26CD1056}" type="sibTrans" cxnId="{45C693A6-4105-4B7C-B237-42EE1E7FD97A}">
      <dgm:prSet/>
      <dgm:spPr/>
      <dgm:t>
        <a:bodyPr/>
        <a:lstStyle/>
        <a:p>
          <a:endParaRPr lang="en-US"/>
        </a:p>
      </dgm:t>
    </dgm:pt>
    <dgm:pt modelId="{09D15451-394E-4C17-8EE7-939A3C9FF24E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1800" dirty="0"/>
            <a:t>Approve annual budget</a:t>
          </a:r>
        </a:p>
      </dgm:t>
    </dgm:pt>
    <dgm:pt modelId="{A7E9AEF1-DCB5-4736-87C7-70DA679FF00C}" type="parTrans" cxnId="{FF3A6C1E-57BF-4911-ABC0-F34A32039089}">
      <dgm:prSet/>
      <dgm:spPr/>
      <dgm:t>
        <a:bodyPr/>
        <a:lstStyle/>
        <a:p>
          <a:endParaRPr lang="en-US"/>
        </a:p>
      </dgm:t>
    </dgm:pt>
    <dgm:pt modelId="{3DACCC58-11E4-439A-A371-124F9A32AA76}" type="sibTrans" cxnId="{FF3A6C1E-57BF-4911-ABC0-F34A32039089}">
      <dgm:prSet/>
      <dgm:spPr/>
      <dgm:t>
        <a:bodyPr/>
        <a:lstStyle/>
        <a:p>
          <a:endParaRPr lang="en-US"/>
        </a:p>
      </dgm:t>
    </dgm:pt>
    <dgm:pt modelId="{2F21CE4D-DA7D-4CA5-AABD-3122D21FD57C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1800" dirty="0"/>
            <a:t>Review Financial documents Quarterly</a:t>
          </a:r>
        </a:p>
      </dgm:t>
    </dgm:pt>
    <dgm:pt modelId="{98F9855C-72B2-4DDE-839A-F2DA824759B1}" type="parTrans" cxnId="{46721254-CB93-46A5-95CA-3A248A4AD911}">
      <dgm:prSet/>
      <dgm:spPr/>
      <dgm:t>
        <a:bodyPr/>
        <a:lstStyle/>
        <a:p>
          <a:endParaRPr lang="en-US"/>
        </a:p>
      </dgm:t>
    </dgm:pt>
    <dgm:pt modelId="{7E16A9E5-7C6D-4221-9315-400D5E53BB67}" type="sibTrans" cxnId="{46721254-CB93-46A5-95CA-3A248A4AD911}">
      <dgm:prSet/>
      <dgm:spPr/>
      <dgm:t>
        <a:bodyPr/>
        <a:lstStyle/>
        <a:p>
          <a:endParaRPr lang="en-US"/>
        </a:p>
      </dgm:t>
    </dgm:pt>
    <dgm:pt modelId="{7B4FA446-637E-406D-AD9F-6A6954949D0D}">
      <dgm:prSet/>
      <dgm:spPr/>
      <dgm:t>
        <a:bodyPr/>
        <a:lstStyle/>
        <a:p>
          <a:r>
            <a:rPr lang="en-US" sz="2300" dirty="0"/>
            <a:t>Executive Committee</a:t>
          </a:r>
        </a:p>
      </dgm:t>
    </dgm:pt>
    <dgm:pt modelId="{8A8E2FE3-9445-443E-AE5B-2F3ECEDF5BB3}" type="parTrans" cxnId="{581457FA-0CF3-4651-B978-8170617804AB}">
      <dgm:prSet/>
      <dgm:spPr/>
      <dgm:t>
        <a:bodyPr/>
        <a:lstStyle/>
        <a:p>
          <a:endParaRPr lang="en-US"/>
        </a:p>
      </dgm:t>
    </dgm:pt>
    <dgm:pt modelId="{DCF0F1B5-8039-4272-85EF-F7E0D488989E}" type="sibTrans" cxnId="{581457FA-0CF3-4651-B978-8170617804AB}">
      <dgm:prSet/>
      <dgm:spPr/>
      <dgm:t>
        <a:bodyPr/>
        <a:lstStyle/>
        <a:p>
          <a:endParaRPr lang="en-US"/>
        </a:p>
      </dgm:t>
    </dgm:pt>
    <dgm:pt modelId="{ADC6C366-86A5-47F4-98C9-5C04926C6B06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1800" dirty="0"/>
            <a:t>Approve Expenditures over $5k</a:t>
          </a:r>
        </a:p>
      </dgm:t>
    </dgm:pt>
    <dgm:pt modelId="{BCCA5B4D-55D9-4511-B8FD-323E1B8B786E}" type="parTrans" cxnId="{8D33D17C-B161-4181-AC2D-07363837EAF8}">
      <dgm:prSet/>
      <dgm:spPr/>
      <dgm:t>
        <a:bodyPr/>
        <a:lstStyle/>
        <a:p>
          <a:endParaRPr lang="en-US"/>
        </a:p>
      </dgm:t>
    </dgm:pt>
    <dgm:pt modelId="{9958964D-5A4D-4693-9C10-353DF99E824D}" type="sibTrans" cxnId="{8D33D17C-B161-4181-AC2D-07363837EAF8}">
      <dgm:prSet/>
      <dgm:spPr/>
      <dgm:t>
        <a:bodyPr/>
        <a:lstStyle/>
        <a:p>
          <a:endParaRPr lang="en-US"/>
        </a:p>
      </dgm:t>
    </dgm:pt>
    <dgm:pt modelId="{0577C6F8-8B1C-4399-9808-2E75A76A1D7F}">
      <dgm:prSet/>
      <dgm:spPr/>
      <dgm:t>
        <a:bodyPr/>
        <a:lstStyle/>
        <a:p>
          <a:r>
            <a:rPr lang="en-US" sz="2300" dirty="0"/>
            <a:t>Finance Committee</a:t>
          </a:r>
        </a:p>
      </dgm:t>
    </dgm:pt>
    <dgm:pt modelId="{5ACB5C72-01F1-4D12-89FA-42DE79925EFA}" type="parTrans" cxnId="{EB95A576-EE0B-4340-9CC5-F3CBBD7A548F}">
      <dgm:prSet/>
      <dgm:spPr/>
      <dgm:t>
        <a:bodyPr/>
        <a:lstStyle/>
        <a:p>
          <a:endParaRPr lang="en-US"/>
        </a:p>
      </dgm:t>
    </dgm:pt>
    <dgm:pt modelId="{4C0F5D36-A041-4110-86AC-2F1BE5D02EAF}" type="sibTrans" cxnId="{EB95A576-EE0B-4340-9CC5-F3CBBD7A548F}">
      <dgm:prSet/>
      <dgm:spPr/>
      <dgm:t>
        <a:bodyPr/>
        <a:lstStyle/>
        <a:p>
          <a:endParaRPr lang="en-US"/>
        </a:p>
      </dgm:t>
    </dgm:pt>
    <dgm:pt modelId="{1FA14065-63AB-47B2-A3B3-475B56838D9C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1800" dirty="0"/>
            <a:t>Provide Quarterly reports on financial status</a:t>
          </a:r>
        </a:p>
      </dgm:t>
    </dgm:pt>
    <dgm:pt modelId="{E856E2D2-9ABF-4D23-9803-158BF739B1A4}" type="parTrans" cxnId="{E838D52A-01D0-426B-8A33-AE4939600A37}">
      <dgm:prSet/>
      <dgm:spPr/>
      <dgm:t>
        <a:bodyPr/>
        <a:lstStyle/>
        <a:p>
          <a:endParaRPr lang="en-US"/>
        </a:p>
      </dgm:t>
    </dgm:pt>
    <dgm:pt modelId="{A1E5C9DC-5970-416E-B521-74D2B74332A4}" type="sibTrans" cxnId="{E838D52A-01D0-426B-8A33-AE4939600A37}">
      <dgm:prSet/>
      <dgm:spPr/>
      <dgm:t>
        <a:bodyPr/>
        <a:lstStyle/>
        <a:p>
          <a:endParaRPr lang="en-US"/>
        </a:p>
      </dgm:t>
    </dgm:pt>
    <dgm:pt modelId="{FA75CFA9-9C50-4D69-A572-F2796304B8F9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1800" dirty="0"/>
            <a:t>Annually review employee compensation packages</a:t>
          </a:r>
        </a:p>
      </dgm:t>
    </dgm:pt>
    <dgm:pt modelId="{5BE7A2B0-9E80-4083-AB9D-431AA9BEA67B}" type="parTrans" cxnId="{A26AD5EE-E276-48B7-8C60-055580CB22BD}">
      <dgm:prSet/>
      <dgm:spPr/>
      <dgm:t>
        <a:bodyPr/>
        <a:lstStyle/>
        <a:p>
          <a:endParaRPr lang="en-US"/>
        </a:p>
      </dgm:t>
    </dgm:pt>
    <dgm:pt modelId="{648CF407-A9D1-4030-981A-90C38C66FDF4}" type="sibTrans" cxnId="{A26AD5EE-E276-48B7-8C60-055580CB22BD}">
      <dgm:prSet/>
      <dgm:spPr/>
      <dgm:t>
        <a:bodyPr/>
        <a:lstStyle/>
        <a:p>
          <a:endParaRPr lang="en-US"/>
        </a:p>
      </dgm:t>
    </dgm:pt>
    <dgm:pt modelId="{5BA5A0C3-0BD1-482E-9683-4607080180A5}">
      <dgm:prSet/>
      <dgm:spPr/>
      <dgm:t>
        <a:bodyPr/>
        <a:lstStyle/>
        <a:p>
          <a:r>
            <a:rPr lang="en-US" sz="2300" dirty="0"/>
            <a:t>Treasurer</a:t>
          </a:r>
        </a:p>
      </dgm:t>
    </dgm:pt>
    <dgm:pt modelId="{2E045D65-4D45-455A-9E80-65423AFEB5B4}" type="parTrans" cxnId="{6E732A79-19B8-49E9-9735-CB24E0C0C4C7}">
      <dgm:prSet/>
      <dgm:spPr/>
      <dgm:t>
        <a:bodyPr/>
        <a:lstStyle/>
        <a:p>
          <a:endParaRPr lang="en-US"/>
        </a:p>
      </dgm:t>
    </dgm:pt>
    <dgm:pt modelId="{A6C0CB24-F44B-4E4A-BFBF-3785D106AA4C}" type="sibTrans" cxnId="{6E732A79-19B8-49E9-9735-CB24E0C0C4C7}">
      <dgm:prSet/>
      <dgm:spPr/>
      <dgm:t>
        <a:bodyPr/>
        <a:lstStyle/>
        <a:p>
          <a:endParaRPr lang="en-US"/>
        </a:p>
      </dgm:t>
    </dgm:pt>
    <dgm:pt modelId="{F904DC59-9120-406A-AADC-CD912C830341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1800" dirty="0"/>
            <a:t>Review monthly accounts</a:t>
          </a:r>
        </a:p>
      </dgm:t>
    </dgm:pt>
    <dgm:pt modelId="{EAED25C9-2CE0-4759-8533-8B3F95B330B6}" type="parTrans" cxnId="{BDDC382E-E17A-4CCA-A882-014FE60C8501}">
      <dgm:prSet/>
      <dgm:spPr/>
      <dgm:t>
        <a:bodyPr/>
        <a:lstStyle/>
        <a:p>
          <a:endParaRPr lang="en-US"/>
        </a:p>
      </dgm:t>
    </dgm:pt>
    <dgm:pt modelId="{270537E4-9F0E-4593-A349-98A60FF41B4B}" type="sibTrans" cxnId="{BDDC382E-E17A-4CCA-A882-014FE60C8501}">
      <dgm:prSet/>
      <dgm:spPr/>
      <dgm:t>
        <a:bodyPr/>
        <a:lstStyle/>
        <a:p>
          <a:endParaRPr lang="en-US"/>
        </a:p>
      </dgm:t>
    </dgm:pt>
    <dgm:pt modelId="{3DEC6A11-BE06-4B5C-B879-42AF30BF4D5C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1800" dirty="0"/>
            <a:t>Quarterly update to Executive Committee</a:t>
          </a:r>
        </a:p>
      </dgm:t>
    </dgm:pt>
    <dgm:pt modelId="{6AFC86B4-A790-4663-9CD6-6377A9FD1F85}" type="parTrans" cxnId="{7FD34227-D980-4A91-944F-3B3E33FE2381}">
      <dgm:prSet/>
      <dgm:spPr/>
      <dgm:t>
        <a:bodyPr/>
        <a:lstStyle/>
        <a:p>
          <a:endParaRPr lang="en-US"/>
        </a:p>
      </dgm:t>
    </dgm:pt>
    <dgm:pt modelId="{BC5C167C-99DE-4882-9BA0-BF1919105AC3}" type="sibTrans" cxnId="{7FD34227-D980-4A91-944F-3B3E33FE2381}">
      <dgm:prSet/>
      <dgm:spPr/>
      <dgm:t>
        <a:bodyPr/>
        <a:lstStyle/>
        <a:p>
          <a:endParaRPr lang="en-US"/>
        </a:p>
      </dgm:t>
    </dgm:pt>
    <dgm:pt modelId="{2B9643B0-D8B9-4198-BDEF-439019C59858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1800" dirty="0"/>
            <a:t>Quarterly review with Staff on policy adherence</a:t>
          </a:r>
        </a:p>
      </dgm:t>
    </dgm:pt>
    <dgm:pt modelId="{2D6080D4-5A01-4937-88E3-A401CBEFE0C3}" type="parTrans" cxnId="{8E3A8BA8-20EF-4B70-B52E-FD221F7A4979}">
      <dgm:prSet/>
      <dgm:spPr/>
      <dgm:t>
        <a:bodyPr/>
        <a:lstStyle/>
        <a:p>
          <a:endParaRPr lang="en-US"/>
        </a:p>
      </dgm:t>
    </dgm:pt>
    <dgm:pt modelId="{5509D70F-9D67-40FF-AAA9-186177354B4D}" type="sibTrans" cxnId="{8E3A8BA8-20EF-4B70-B52E-FD221F7A4979}">
      <dgm:prSet/>
      <dgm:spPr/>
      <dgm:t>
        <a:bodyPr/>
        <a:lstStyle/>
        <a:p>
          <a:endParaRPr lang="en-US"/>
        </a:p>
      </dgm:t>
    </dgm:pt>
    <dgm:pt modelId="{E73C25CC-3C54-4620-A8E3-E9E470564D8B}" type="pres">
      <dgm:prSet presAssocID="{EACE0A22-280B-48E8-9E71-35AD126DADB0}" presName="linear" presStyleCnt="0">
        <dgm:presLayoutVars>
          <dgm:animLvl val="lvl"/>
          <dgm:resizeHandles val="exact"/>
        </dgm:presLayoutVars>
      </dgm:prSet>
      <dgm:spPr/>
    </dgm:pt>
    <dgm:pt modelId="{694013B4-1D31-43DC-ABAC-E4C9A98A0E98}" type="pres">
      <dgm:prSet presAssocID="{E9404F89-6714-4CE7-98F0-8DA4678D22CB}" presName="parentText" presStyleLbl="node1" presStyleIdx="0" presStyleCnt="1" custLinFactNeighborX="-8737" custLinFactNeighborY="-20600">
        <dgm:presLayoutVars>
          <dgm:chMax val="0"/>
          <dgm:bulletEnabled val="1"/>
        </dgm:presLayoutVars>
      </dgm:prSet>
      <dgm:spPr/>
    </dgm:pt>
    <dgm:pt modelId="{AD9A8635-F837-4844-866B-E50260A3E95A}" type="pres">
      <dgm:prSet presAssocID="{E9404F89-6714-4CE7-98F0-8DA4678D22C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B0BB30A-15A9-4FF9-8DEF-09D69ECD4BB3}" srcId="{EACE0A22-280B-48E8-9E71-35AD126DADB0}" destId="{E9404F89-6714-4CE7-98F0-8DA4678D22CB}" srcOrd="0" destOrd="0" parTransId="{A6EF7253-9B0F-4C17-A73C-1F2168B1778E}" sibTransId="{BF92DDBC-DE6F-4966-A9EB-3F8E8C37C091}"/>
    <dgm:cxn modelId="{8064B60E-E02B-41CE-9A6D-1101A2AF1B61}" type="presOf" srcId="{0577C6F8-8B1C-4399-9808-2E75A76A1D7F}" destId="{AD9A8635-F837-4844-866B-E50260A3E95A}" srcOrd="0" destOrd="5" presId="urn:microsoft.com/office/officeart/2005/8/layout/vList2"/>
    <dgm:cxn modelId="{FF3A6C1E-57BF-4911-ABC0-F34A32039089}" srcId="{C2261DAE-EB52-4CEA-B2A3-64E022893B06}" destId="{09D15451-394E-4C17-8EE7-939A3C9FF24E}" srcOrd="0" destOrd="0" parTransId="{A7E9AEF1-DCB5-4736-87C7-70DA679FF00C}" sibTransId="{3DACCC58-11E4-439A-A371-124F9A32AA76}"/>
    <dgm:cxn modelId="{7FD34227-D980-4A91-944F-3B3E33FE2381}" srcId="{5BA5A0C3-0BD1-482E-9683-4607080180A5}" destId="{3DEC6A11-BE06-4B5C-B879-42AF30BF4D5C}" srcOrd="1" destOrd="0" parTransId="{6AFC86B4-A790-4663-9CD6-6377A9FD1F85}" sibTransId="{BC5C167C-99DE-4882-9BA0-BF1919105AC3}"/>
    <dgm:cxn modelId="{E838D52A-01D0-426B-8A33-AE4939600A37}" srcId="{0577C6F8-8B1C-4399-9808-2E75A76A1D7F}" destId="{1FA14065-63AB-47B2-A3B3-475B56838D9C}" srcOrd="0" destOrd="0" parTransId="{E856E2D2-9ABF-4D23-9803-158BF739B1A4}" sibTransId="{A1E5C9DC-5970-416E-B521-74D2B74332A4}"/>
    <dgm:cxn modelId="{BDDC382E-E17A-4CCA-A882-014FE60C8501}" srcId="{5BA5A0C3-0BD1-482E-9683-4607080180A5}" destId="{F904DC59-9120-406A-AADC-CD912C830341}" srcOrd="0" destOrd="0" parTransId="{EAED25C9-2CE0-4759-8533-8B3F95B330B6}" sibTransId="{270537E4-9F0E-4593-A349-98A60FF41B4B}"/>
    <dgm:cxn modelId="{8981552F-3DAA-400B-B270-A642D8E04CDF}" type="presOf" srcId="{3DEC6A11-BE06-4B5C-B879-42AF30BF4D5C}" destId="{AD9A8635-F837-4844-866B-E50260A3E95A}" srcOrd="0" destOrd="10" presId="urn:microsoft.com/office/officeart/2005/8/layout/vList2"/>
    <dgm:cxn modelId="{74BF2B34-E39C-40DF-9FB7-22F1F4AEAF33}" type="presOf" srcId="{09D15451-394E-4C17-8EE7-939A3C9FF24E}" destId="{AD9A8635-F837-4844-866B-E50260A3E95A}" srcOrd="0" destOrd="1" presId="urn:microsoft.com/office/officeart/2005/8/layout/vList2"/>
    <dgm:cxn modelId="{D8DD8C51-9695-4CD7-BFA8-EEAC0C3866D6}" type="presOf" srcId="{EACE0A22-280B-48E8-9E71-35AD126DADB0}" destId="{E73C25CC-3C54-4620-A8E3-E9E470564D8B}" srcOrd="0" destOrd="0" presId="urn:microsoft.com/office/officeart/2005/8/layout/vList2"/>
    <dgm:cxn modelId="{46721254-CB93-46A5-95CA-3A248A4AD911}" srcId="{C2261DAE-EB52-4CEA-B2A3-64E022893B06}" destId="{2F21CE4D-DA7D-4CA5-AABD-3122D21FD57C}" srcOrd="1" destOrd="0" parTransId="{98F9855C-72B2-4DDE-839A-F2DA824759B1}" sibTransId="{7E16A9E5-7C6D-4221-9315-400D5E53BB67}"/>
    <dgm:cxn modelId="{EB95A576-EE0B-4340-9CC5-F3CBBD7A548F}" srcId="{E9404F89-6714-4CE7-98F0-8DA4678D22CB}" destId="{0577C6F8-8B1C-4399-9808-2E75A76A1D7F}" srcOrd="2" destOrd="0" parTransId="{5ACB5C72-01F1-4D12-89FA-42DE79925EFA}" sibTransId="{4C0F5D36-A041-4110-86AC-2F1BE5D02EAF}"/>
    <dgm:cxn modelId="{880BA656-CD9A-4C9F-9248-6E8FC84CD120}" type="presOf" srcId="{E9404F89-6714-4CE7-98F0-8DA4678D22CB}" destId="{694013B4-1D31-43DC-ABAC-E4C9A98A0E98}" srcOrd="0" destOrd="0" presId="urn:microsoft.com/office/officeart/2005/8/layout/vList2"/>
    <dgm:cxn modelId="{47ACB377-D038-41C9-BBD8-A0705A54F575}" type="presOf" srcId="{1FA14065-63AB-47B2-A3B3-475B56838D9C}" destId="{AD9A8635-F837-4844-866B-E50260A3E95A}" srcOrd="0" destOrd="6" presId="urn:microsoft.com/office/officeart/2005/8/layout/vList2"/>
    <dgm:cxn modelId="{69542759-F901-4A38-A9A0-19E9646406E4}" type="presOf" srcId="{5BA5A0C3-0BD1-482E-9683-4607080180A5}" destId="{AD9A8635-F837-4844-866B-E50260A3E95A}" srcOrd="0" destOrd="8" presId="urn:microsoft.com/office/officeart/2005/8/layout/vList2"/>
    <dgm:cxn modelId="{6E732A79-19B8-49E9-9735-CB24E0C0C4C7}" srcId="{E9404F89-6714-4CE7-98F0-8DA4678D22CB}" destId="{5BA5A0C3-0BD1-482E-9683-4607080180A5}" srcOrd="3" destOrd="0" parTransId="{2E045D65-4D45-455A-9E80-65423AFEB5B4}" sibTransId="{A6C0CB24-F44B-4E4A-BFBF-3785D106AA4C}"/>
    <dgm:cxn modelId="{8D33D17C-B161-4181-AC2D-07363837EAF8}" srcId="{7B4FA446-637E-406D-AD9F-6A6954949D0D}" destId="{ADC6C366-86A5-47F4-98C9-5C04926C6B06}" srcOrd="0" destOrd="0" parTransId="{BCCA5B4D-55D9-4511-B8FD-323E1B8B786E}" sibTransId="{9958964D-5A4D-4693-9C10-353DF99E824D}"/>
    <dgm:cxn modelId="{F5383F8A-D326-4854-917D-F84D9DFAB08B}" type="presOf" srcId="{7B4FA446-637E-406D-AD9F-6A6954949D0D}" destId="{AD9A8635-F837-4844-866B-E50260A3E95A}" srcOrd="0" destOrd="3" presId="urn:microsoft.com/office/officeart/2005/8/layout/vList2"/>
    <dgm:cxn modelId="{DA1C6997-BA4D-4D71-940C-56C407E0594F}" type="presOf" srcId="{FA75CFA9-9C50-4D69-A572-F2796304B8F9}" destId="{AD9A8635-F837-4844-866B-E50260A3E95A}" srcOrd="0" destOrd="7" presId="urn:microsoft.com/office/officeart/2005/8/layout/vList2"/>
    <dgm:cxn modelId="{B0B0339A-E7E1-4704-A434-AE6692883098}" type="presOf" srcId="{C2261DAE-EB52-4CEA-B2A3-64E022893B06}" destId="{AD9A8635-F837-4844-866B-E50260A3E95A}" srcOrd="0" destOrd="0" presId="urn:microsoft.com/office/officeart/2005/8/layout/vList2"/>
    <dgm:cxn modelId="{45C693A6-4105-4B7C-B237-42EE1E7FD97A}" srcId="{E9404F89-6714-4CE7-98F0-8DA4678D22CB}" destId="{C2261DAE-EB52-4CEA-B2A3-64E022893B06}" srcOrd="0" destOrd="0" parTransId="{DD311347-D369-4434-AF5D-86CB153E970D}" sibTransId="{343C5D61-0B78-42E3-B357-B80C26CD1056}"/>
    <dgm:cxn modelId="{8E3A8BA8-20EF-4B70-B52E-FD221F7A4979}" srcId="{5BA5A0C3-0BD1-482E-9683-4607080180A5}" destId="{2B9643B0-D8B9-4198-BDEF-439019C59858}" srcOrd="2" destOrd="0" parTransId="{2D6080D4-5A01-4937-88E3-A401CBEFE0C3}" sibTransId="{5509D70F-9D67-40FF-AAA9-186177354B4D}"/>
    <dgm:cxn modelId="{B04D3CB9-8DD6-4A61-816B-C3C2D7337F8A}" type="presOf" srcId="{2B9643B0-D8B9-4198-BDEF-439019C59858}" destId="{AD9A8635-F837-4844-866B-E50260A3E95A}" srcOrd="0" destOrd="11" presId="urn:microsoft.com/office/officeart/2005/8/layout/vList2"/>
    <dgm:cxn modelId="{C5F53DBD-3A5C-4D39-A3E4-1F05B2EEAE3D}" type="presOf" srcId="{F904DC59-9120-406A-AADC-CD912C830341}" destId="{AD9A8635-F837-4844-866B-E50260A3E95A}" srcOrd="0" destOrd="9" presId="urn:microsoft.com/office/officeart/2005/8/layout/vList2"/>
    <dgm:cxn modelId="{E8CD06CD-6755-4454-9EAD-B5C6017238A0}" type="presOf" srcId="{ADC6C366-86A5-47F4-98C9-5C04926C6B06}" destId="{AD9A8635-F837-4844-866B-E50260A3E95A}" srcOrd="0" destOrd="4" presId="urn:microsoft.com/office/officeart/2005/8/layout/vList2"/>
    <dgm:cxn modelId="{5CD411DD-DC4E-4516-8874-AD5C39ACC5DB}" type="presOf" srcId="{2F21CE4D-DA7D-4CA5-AABD-3122D21FD57C}" destId="{AD9A8635-F837-4844-866B-E50260A3E95A}" srcOrd="0" destOrd="2" presId="urn:microsoft.com/office/officeart/2005/8/layout/vList2"/>
    <dgm:cxn modelId="{A26AD5EE-E276-48B7-8C60-055580CB22BD}" srcId="{0577C6F8-8B1C-4399-9808-2E75A76A1D7F}" destId="{FA75CFA9-9C50-4D69-A572-F2796304B8F9}" srcOrd="1" destOrd="0" parTransId="{5BE7A2B0-9E80-4083-AB9D-431AA9BEA67B}" sibTransId="{648CF407-A9D1-4030-981A-90C38C66FDF4}"/>
    <dgm:cxn modelId="{581457FA-0CF3-4651-B978-8170617804AB}" srcId="{E9404F89-6714-4CE7-98F0-8DA4678D22CB}" destId="{7B4FA446-637E-406D-AD9F-6A6954949D0D}" srcOrd="1" destOrd="0" parTransId="{8A8E2FE3-9445-443E-AE5B-2F3ECEDF5BB3}" sibTransId="{DCF0F1B5-8039-4272-85EF-F7E0D488989E}"/>
    <dgm:cxn modelId="{2DF4C611-1ED9-459A-ADBF-3150C1E617BA}" type="presParOf" srcId="{E73C25CC-3C54-4620-A8E3-E9E470564D8B}" destId="{694013B4-1D31-43DC-ABAC-E4C9A98A0E98}" srcOrd="0" destOrd="0" presId="urn:microsoft.com/office/officeart/2005/8/layout/vList2"/>
    <dgm:cxn modelId="{20570905-7704-4387-A17D-0AF8B0C8B369}" type="presParOf" srcId="{E73C25CC-3C54-4620-A8E3-E9E470564D8B}" destId="{AD9A8635-F837-4844-866B-E50260A3E9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DE833-69E5-4CC6-B8BA-EF6262AA52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A361BE-BE24-4D7B-91A7-F043A7E9909D}">
      <dgm:prSet custT="1"/>
      <dgm:spPr/>
      <dgm:t>
        <a:bodyPr/>
        <a:lstStyle/>
        <a:p>
          <a:r>
            <a:rPr lang="en-US" sz="2800" u="sng" dirty="0"/>
            <a:t>Financial Oversight (cont.)</a:t>
          </a:r>
          <a:endParaRPr lang="en-US" sz="2800" dirty="0"/>
        </a:p>
      </dgm:t>
    </dgm:pt>
    <dgm:pt modelId="{A813A3D2-F472-40C3-98AD-A1CEAEA77878}" type="parTrans" cxnId="{23090C43-2BBD-4E18-93C4-919F056BB761}">
      <dgm:prSet/>
      <dgm:spPr/>
      <dgm:t>
        <a:bodyPr/>
        <a:lstStyle/>
        <a:p>
          <a:endParaRPr lang="en-US"/>
        </a:p>
      </dgm:t>
    </dgm:pt>
    <dgm:pt modelId="{0EDBBFAE-85A3-4B29-B169-B61FAB4B85EA}" type="sibTrans" cxnId="{23090C43-2BBD-4E18-93C4-919F056BB761}">
      <dgm:prSet/>
      <dgm:spPr/>
      <dgm:t>
        <a:bodyPr/>
        <a:lstStyle/>
        <a:p>
          <a:endParaRPr lang="en-US"/>
        </a:p>
      </dgm:t>
    </dgm:pt>
    <dgm:pt modelId="{6ABF430E-9951-48CC-B64D-1928763D29BC}">
      <dgm:prSet custT="1"/>
      <dgm:spPr/>
      <dgm:t>
        <a:bodyPr/>
        <a:lstStyle/>
        <a:p>
          <a:r>
            <a:rPr lang="en-US" sz="3200" dirty="0"/>
            <a:t>Executive Director</a:t>
          </a:r>
        </a:p>
      </dgm:t>
    </dgm:pt>
    <dgm:pt modelId="{7856124E-F31A-4697-8BEB-98AE5DF545CA}" type="parTrans" cxnId="{064F42D5-A93E-4A99-A4D5-F6DDA39362BF}">
      <dgm:prSet/>
      <dgm:spPr/>
      <dgm:t>
        <a:bodyPr/>
        <a:lstStyle/>
        <a:p>
          <a:endParaRPr lang="en-US"/>
        </a:p>
      </dgm:t>
    </dgm:pt>
    <dgm:pt modelId="{70A4580D-3A28-4FBD-B0CB-D85B10AAD260}" type="sibTrans" cxnId="{064F42D5-A93E-4A99-A4D5-F6DDA39362BF}">
      <dgm:prSet/>
      <dgm:spPr/>
      <dgm:t>
        <a:bodyPr/>
        <a:lstStyle/>
        <a:p>
          <a:endParaRPr lang="en-US"/>
        </a:p>
      </dgm:t>
    </dgm:pt>
    <dgm:pt modelId="{F7C8FC32-6FAB-4811-B99B-1FDDEDDF2A4E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2400" dirty="0"/>
            <a:t>Incurs obligations approved in budget</a:t>
          </a:r>
        </a:p>
      </dgm:t>
    </dgm:pt>
    <dgm:pt modelId="{2671D8B6-ECE8-480A-B0F5-84A0A2B4AE31}" type="parTrans" cxnId="{AD57DA3C-5D60-4159-B6DA-301044FF324B}">
      <dgm:prSet/>
      <dgm:spPr/>
      <dgm:t>
        <a:bodyPr/>
        <a:lstStyle/>
        <a:p>
          <a:endParaRPr lang="en-US"/>
        </a:p>
      </dgm:t>
    </dgm:pt>
    <dgm:pt modelId="{A85D357B-568B-4557-ACBD-152CFE1DC57D}" type="sibTrans" cxnId="{AD57DA3C-5D60-4159-B6DA-301044FF324B}">
      <dgm:prSet/>
      <dgm:spPr/>
      <dgm:t>
        <a:bodyPr/>
        <a:lstStyle/>
        <a:p>
          <a:endParaRPr lang="en-US"/>
        </a:p>
      </dgm:t>
    </dgm:pt>
    <dgm:pt modelId="{9F159A6D-9EFD-410D-A8F1-1DB9CF9799F7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2400" dirty="0"/>
            <a:t>Supervise staff and payroll</a:t>
          </a:r>
        </a:p>
      </dgm:t>
    </dgm:pt>
    <dgm:pt modelId="{5A6762EA-0AE5-471E-898E-22899C827BFD}" type="parTrans" cxnId="{7D6E9AEB-2F8D-43B0-ADAA-6C8D9BAC4975}">
      <dgm:prSet/>
      <dgm:spPr/>
      <dgm:t>
        <a:bodyPr/>
        <a:lstStyle/>
        <a:p>
          <a:endParaRPr lang="en-US"/>
        </a:p>
      </dgm:t>
    </dgm:pt>
    <dgm:pt modelId="{AD3A79B0-0245-45B3-BC5C-4024E9570E84}" type="sibTrans" cxnId="{7D6E9AEB-2F8D-43B0-ADAA-6C8D9BAC4975}">
      <dgm:prSet/>
      <dgm:spPr/>
      <dgm:t>
        <a:bodyPr/>
        <a:lstStyle/>
        <a:p>
          <a:endParaRPr lang="en-US"/>
        </a:p>
      </dgm:t>
    </dgm:pt>
    <dgm:pt modelId="{8F96711C-8888-4E11-B1D6-2BB13045CDB1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2400" dirty="0"/>
            <a:t>Secure physical checks and cards</a:t>
          </a:r>
        </a:p>
      </dgm:t>
    </dgm:pt>
    <dgm:pt modelId="{2B16023C-931B-4B08-AD20-7D7E24335C6E}" type="parTrans" cxnId="{65953553-E3D0-46CD-8EFA-F13FB21AFD14}">
      <dgm:prSet/>
      <dgm:spPr/>
      <dgm:t>
        <a:bodyPr/>
        <a:lstStyle/>
        <a:p>
          <a:endParaRPr lang="en-US"/>
        </a:p>
      </dgm:t>
    </dgm:pt>
    <dgm:pt modelId="{9A27B2F5-6205-455F-9CB6-EDB0DDF263FE}" type="sibTrans" cxnId="{65953553-E3D0-46CD-8EFA-F13FB21AFD14}">
      <dgm:prSet/>
      <dgm:spPr/>
      <dgm:t>
        <a:bodyPr/>
        <a:lstStyle/>
        <a:p>
          <a:endParaRPr lang="en-US"/>
        </a:p>
      </dgm:t>
    </dgm:pt>
    <dgm:pt modelId="{3C1DA160-C895-4E69-A27E-5F96118DA457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2400" dirty="0"/>
            <a:t>Approve invoices and expenses</a:t>
          </a:r>
        </a:p>
      </dgm:t>
    </dgm:pt>
    <dgm:pt modelId="{F1F20464-78D5-464C-A9E9-10EBF731E861}" type="parTrans" cxnId="{5487D4B3-C183-40E1-8787-DEE8542CB0C1}">
      <dgm:prSet/>
      <dgm:spPr/>
      <dgm:t>
        <a:bodyPr/>
        <a:lstStyle/>
        <a:p>
          <a:endParaRPr lang="en-US"/>
        </a:p>
      </dgm:t>
    </dgm:pt>
    <dgm:pt modelId="{F0F2F82D-E093-4292-BC74-00372BA56143}" type="sibTrans" cxnId="{5487D4B3-C183-40E1-8787-DEE8542CB0C1}">
      <dgm:prSet/>
      <dgm:spPr/>
      <dgm:t>
        <a:bodyPr/>
        <a:lstStyle/>
        <a:p>
          <a:endParaRPr lang="en-US"/>
        </a:p>
      </dgm:t>
    </dgm:pt>
    <dgm:pt modelId="{468BB1F6-8730-4765-BBCB-D9267C372564}">
      <dgm:prSet custT="1"/>
      <dgm:spPr/>
      <dgm:t>
        <a:bodyPr/>
        <a:lstStyle/>
        <a:p>
          <a:r>
            <a:rPr lang="en-US" sz="3200" dirty="0"/>
            <a:t>Bookkeeper</a:t>
          </a:r>
        </a:p>
      </dgm:t>
    </dgm:pt>
    <dgm:pt modelId="{43BCD407-0CB8-4DCC-84A9-0E46FEA7FEF4}" type="parTrans" cxnId="{0864E8AF-C095-48F0-8D65-FFC22F08AC8D}">
      <dgm:prSet/>
      <dgm:spPr/>
      <dgm:t>
        <a:bodyPr/>
        <a:lstStyle/>
        <a:p>
          <a:endParaRPr lang="en-US"/>
        </a:p>
      </dgm:t>
    </dgm:pt>
    <dgm:pt modelId="{D5110BE6-B4E1-460D-9C72-016C0BE33770}" type="sibTrans" cxnId="{0864E8AF-C095-48F0-8D65-FFC22F08AC8D}">
      <dgm:prSet/>
      <dgm:spPr/>
      <dgm:t>
        <a:bodyPr/>
        <a:lstStyle/>
        <a:p>
          <a:endParaRPr lang="en-US"/>
        </a:p>
      </dgm:t>
    </dgm:pt>
    <dgm:pt modelId="{73E66495-4584-43CF-9A37-B8EED4B5875C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2400" dirty="0"/>
            <a:t>Open and reconcile bank/credit card accounts</a:t>
          </a:r>
        </a:p>
      </dgm:t>
    </dgm:pt>
    <dgm:pt modelId="{D72263C0-70FC-46B2-B50E-7E61EC8871CB}" type="parTrans" cxnId="{A15866E9-00CC-4603-8B0F-6B9912FA4228}">
      <dgm:prSet/>
      <dgm:spPr/>
      <dgm:t>
        <a:bodyPr/>
        <a:lstStyle/>
        <a:p>
          <a:endParaRPr lang="en-US"/>
        </a:p>
      </dgm:t>
    </dgm:pt>
    <dgm:pt modelId="{C9760EE5-41C2-4B27-A2A4-2693186586B1}" type="sibTrans" cxnId="{A15866E9-00CC-4603-8B0F-6B9912FA4228}">
      <dgm:prSet/>
      <dgm:spPr/>
      <dgm:t>
        <a:bodyPr/>
        <a:lstStyle/>
        <a:p>
          <a:endParaRPr lang="en-US"/>
        </a:p>
      </dgm:t>
    </dgm:pt>
    <dgm:pt modelId="{D53D51ED-9933-481F-9A1C-D19AA2C2D759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2400" dirty="0"/>
            <a:t>Create monthly and quarterly financial documents</a:t>
          </a:r>
        </a:p>
      </dgm:t>
    </dgm:pt>
    <dgm:pt modelId="{25F53BB5-29A8-4904-BA91-92473F5D8F8A}" type="parTrans" cxnId="{60FD6BD3-D6BD-4814-B39D-838841C6A0D5}">
      <dgm:prSet/>
      <dgm:spPr/>
      <dgm:t>
        <a:bodyPr/>
        <a:lstStyle/>
        <a:p>
          <a:endParaRPr lang="en-US"/>
        </a:p>
      </dgm:t>
    </dgm:pt>
    <dgm:pt modelId="{0B460312-822F-46E6-B03A-867EEAC55F7D}" type="sibTrans" cxnId="{60FD6BD3-D6BD-4814-B39D-838841C6A0D5}">
      <dgm:prSet/>
      <dgm:spPr/>
      <dgm:t>
        <a:bodyPr/>
        <a:lstStyle/>
        <a:p>
          <a:endParaRPr lang="en-US"/>
        </a:p>
      </dgm:t>
    </dgm:pt>
    <dgm:pt modelId="{368AC95E-CA63-4305-A46D-2FE08FBC0A1C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2400" dirty="0"/>
            <a:t>Signs checks</a:t>
          </a:r>
        </a:p>
      </dgm:t>
    </dgm:pt>
    <dgm:pt modelId="{05F42A76-2B88-46B2-8EBE-C883EF6EDCDC}" type="parTrans" cxnId="{14D33BCE-F1FA-494C-B3FA-7C29A725215A}">
      <dgm:prSet/>
      <dgm:spPr/>
      <dgm:t>
        <a:bodyPr/>
        <a:lstStyle/>
        <a:p>
          <a:endParaRPr lang="en-US"/>
        </a:p>
      </dgm:t>
    </dgm:pt>
    <dgm:pt modelId="{A5C63723-D65C-4BB6-9C62-C7745AD8E48B}" type="sibTrans" cxnId="{14D33BCE-F1FA-494C-B3FA-7C29A725215A}">
      <dgm:prSet/>
      <dgm:spPr/>
      <dgm:t>
        <a:bodyPr/>
        <a:lstStyle/>
        <a:p>
          <a:endParaRPr lang="en-US"/>
        </a:p>
      </dgm:t>
    </dgm:pt>
    <dgm:pt modelId="{C58991AF-1F5F-40B6-A0C8-77F79D9C99BD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2400" dirty="0"/>
            <a:t>Prepares checks</a:t>
          </a:r>
        </a:p>
      </dgm:t>
    </dgm:pt>
    <dgm:pt modelId="{CC2EE022-57FB-4C55-A296-952FFC4D4B78}" type="parTrans" cxnId="{6DF854E6-9930-4247-8A6F-998B63EA0E25}">
      <dgm:prSet/>
      <dgm:spPr/>
      <dgm:t>
        <a:bodyPr/>
        <a:lstStyle/>
        <a:p>
          <a:endParaRPr lang="en-US"/>
        </a:p>
      </dgm:t>
    </dgm:pt>
    <dgm:pt modelId="{5F41DEB4-C185-4DB5-80E0-E50E7DBAF02C}" type="sibTrans" cxnId="{6DF854E6-9930-4247-8A6F-998B63EA0E25}">
      <dgm:prSet/>
      <dgm:spPr/>
      <dgm:t>
        <a:bodyPr/>
        <a:lstStyle/>
        <a:p>
          <a:endParaRPr lang="en-US"/>
        </a:p>
      </dgm:t>
    </dgm:pt>
    <dgm:pt modelId="{25D61AA7-3CF6-42B9-B23B-793EE5A7999C}">
      <dgm:prSet custT="1"/>
      <dgm:spPr/>
      <dgm:t>
        <a:bodyPr/>
        <a:lstStyle/>
        <a:p>
          <a:pPr>
            <a:buFont typeface="Symbol" panose="05050102010706020507" pitchFamily="18" charset="2"/>
            <a:buChar char="-"/>
          </a:pPr>
          <a:r>
            <a:rPr lang="en-US" sz="2400" dirty="0"/>
            <a:t>Mails checks</a:t>
          </a:r>
        </a:p>
      </dgm:t>
    </dgm:pt>
    <dgm:pt modelId="{283D5C05-7DA0-4CCC-953C-7A4A70E5C089}" type="parTrans" cxnId="{8BD36504-4866-4F56-BB8F-70A21924BD9D}">
      <dgm:prSet/>
      <dgm:spPr/>
      <dgm:t>
        <a:bodyPr/>
        <a:lstStyle/>
        <a:p>
          <a:endParaRPr lang="en-US"/>
        </a:p>
      </dgm:t>
    </dgm:pt>
    <dgm:pt modelId="{9DD6942D-BD0D-47BC-BD51-6E4B29DE43F9}" type="sibTrans" cxnId="{8BD36504-4866-4F56-BB8F-70A21924BD9D}">
      <dgm:prSet/>
      <dgm:spPr/>
      <dgm:t>
        <a:bodyPr/>
        <a:lstStyle/>
        <a:p>
          <a:endParaRPr lang="en-US"/>
        </a:p>
      </dgm:t>
    </dgm:pt>
    <dgm:pt modelId="{E2A09FEE-DA5E-40EB-9546-BA1304E92FDC}" type="pres">
      <dgm:prSet presAssocID="{5F7DE833-69E5-4CC6-B8BA-EF6262AA52B9}" presName="linear" presStyleCnt="0">
        <dgm:presLayoutVars>
          <dgm:animLvl val="lvl"/>
          <dgm:resizeHandles val="exact"/>
        </dgm:presLayoutVars>
      </dgm:prSet>
      <dgm:spPr/>
    </dgm:pt>
    <dgm:pt modelId="{A5CEEDFE-7519-4C50-B8F2-2D2B192B1C85}" type="pres">
      <dgm:prSet presAssocID="{E0A361BE-BE24-4D7B-91A7-F043A7E9909D}" presName="parentText" presStyleLbl="node1" presStyleIdx="0" presStyleCnt="1" custScaleX="98548" custScaleY="109452" custLinFactNeighborX="-694" custLinFactNeighborY="-28831">
        <dgm:presLayoutVars>
          <dgm:chMax val="0"/>
          <dgm:bulletEnabled val="1"/>
        </dgm:presLayoutVars>
      </dgm:prSet>
      <dgm:spPr/>
    </dgm:pt>
    <dgm:pt modelId="{CC2046A0-4147-4A45-BE68-FA1351030EFF}" type="pres">
      <dgm:prSet presAssocID="{E0A361BE-BE24-4D7B-91A7-F043A7E9909D}" presName="childText" presStyleLbl="revTx" presStyleIdx="0" presStyleCnt="1" custLinFactNeighborX="364" custLinFactNeighborY="23">
        <dgm:presLayoutVars>
          <dgm:bulletEnabled val="1"/>
        </dgm:presLayoutVars>
      </dgm:prSet>
      <dgm:spPr/>
    </dgm:pt>
  </dgm:ptLst>
  <dgm:cxnLst>
    <dgm:cxn modelId="{8BD36504-4866-4F56-BB8F-70A21924BD9D}" srcId="{468BB1F6-8730-4765-BBCB-D9267C372564}" destId="{25D61AA7-3CF6-42B9-B23B-793EE5A7999C}" srcOrd="3" destOrd="0" parTransId="{283D5C05-7DA0-4CCC-953C-7A4A70E5C089}" sibTransId="{9DD6942D-BD0D-47BC-BD51-6E4B29DE43F9}"/>
    <dgm:cxn modelId="{6AE3A60B-6D15-45B5-94B6-B5E4F4B958FE}" type="presOf" srcId="{9F159A6D-9EFD-410D-A8F1-1DB9CF9799F7}" destId="{CC2046A0-4147-4A45-BE68-FA1351030EFF}" srcOrd="0" destOrd="2" presId="urn:microsoft.com/office/officeart/2005/8/layout/vList2"/>
    <dgm:cxn modelId="{BD3E8E0E-835F-45B9-A372-E9D77C304D11}" type="presOf" srcId="{368AC95E-CA63-4305-A46D-2FE08FBC0A1C}" destId="{CC2046A0-4147-4A45-BE68-FA1351030EFF}" srcOrd="0" destOrd="5" presId="urn:microsoft.com/office/officeart/2005/8/layout/vList2"/>
    <dgm:cxn modelId="{F0F1161B-8BFE-41E4-B6CD-43B7B25FA8A1}" type="presOf" srcId="{3C1DA160-C895-4E69-A27E-5F96118DA457}" destId="{CC2046A0-4147-4A45-BE68-FA1351030EFF}" srcOrd="0" destOrd="4" presId="urn:microsoft.com/office/officeart/2005/8/layout/vList2"/>
    <dgm:cxn modelId="{0460D62F-BDFF-4F2B-9A1F-C98BE23E167C}" type="presOf" srcId="{468BB1F6-8730-4765-BBCB-D9267C372564}" destId="{CC2046A0-4147-4A45-BE68-FA1351030EFF}" srcOrd="0" destOrd="6" presId="urn:microsoft.com/office/officeart/2005/8/layout/vList2"/>
    <dgm:cxn modelId="{C771D330-4D52-44E9-AC1B-2E9E76F9FBBD}" type="presOf" srcId="{25D61AA7-3CF6-42B9-B23B-793EE5A7999C}" destId="{CC2046A0-4147-4A45-BE68-FA1351030EFF}" srcOrd="0" destOrd="10" presId="urn:microsoft.com/office/officeart/2005/8/layout/vList2"/>
    <dgm:cxn modelId="{D10E9B36-CD68-45A5-AC75-6850054875FD}" type="presOf" srcId="{8F96711C-8888-4E11-B1D6-2BB13045CDB1}" destId="{CC2046A0-4147-4A45-BE68-FA1351030EFF}" srcOrd="0" destOrd="3" presId="urn:microsoft.com/office/officeart/2005/8/layout/vList2"/>
    <dgm:cxn modelId="{AD57DA3C-5D60-4159-B6DA-301044FF324B}" srcId="{6ABF430E-9951-48CC-B64D-1928763D29BC}" destId="{F7C8FC32-6FAB-4811-B99B-1FDDEDDF2A4E}" srcOrd="0" destOrd="0" parTransId="{2671D8B6-ECE8-480A-B0F5-84A0A2B4AE31}" sibTransId="{A85D357B-568B-4557-ACBD-152CFE1DC57D}"/>
    <dgm:cxn modelId="{23090C43-2BBD-4E18-93C4-919F056BB761}" srcId="{5F7DE833-69E5-4CC6-B8BA-EF6262AA52B9}" destId="{E0A361BE-BE24-4D7B-91A7-F043A7E9909D}" srcOrd="0" destOrd="0" parTransId="{A813A3D2-F472-40C3-98AD-A1CEAEA77878}" sibTransId="{0EDBBFAE-85A3-4B29-B169-B61FAB4B85EA}"/>
    <dgm:cxn modelId="{55E1954F-EA4B-48EB-AA8D-F3924332EADA}" type="presOf" srcId="{6ABF430E-9951-48CC-B64D-1928763D29BC}" destId="{CC2046A0-4147-4A45-BE68-FA1351030EFF}" srcOrd="0" destOrd="0" presId="urn:microsoft.com/office/officeart/2005/8/layout/vList2"/>
    <dgm:cxn modelId="{B691F370-9B5D-4AC2-904A-8F50F6F04458}" type="presOf" srcId="{5F7DE833-69E5-4CC6-B8BA-EF6262AA52B9}" destId="{E2A09FEE-DA5E-40EB-9546-BA1304E92FDC}" srcOrd="0" destOrd="0" presId="urn:microsoft.com/office/officeart/2005/8/layout/vList2"/>
    <dgm:cxn modelId="{65953553-E3D0-46CD-8EFA-F13FB21AFD14}" srcId="{6ABF430E-9951-48CC-B64D-1928763D29BC}" destId="{8F96711C-8888-4E11-B1D6-2BB13045CDB1}" srcOrd="2" destOrd="0" parTransId="{2B16023C-931B-4B08-AD20-7D7E24335C6E}" sibTransId="{9A27B2F5-6205-455F-9CB6-EDB0DDF263FE}"/>
    <dgm:cxn modelId="{A84CC97B-F225-4487-B5EF-8A41A853B5B7}" type="presOf" srcId="{73E66495-4584-43CF-9A37-B8EED4B5875C}" destId="{CC2046A0-4147-4A45-BE68-FA1351030EFF}" srcOrd="0" destOrd="7" presId="urn:microsoft.com/office/officeart/2005/8/layout/vList2"/>
    <dgm:cxn modelId="{B7F35896-08FE-428C-AFC7-56E0E7F72427}" type="presOf" srcId="{E0A361BE-BE24-4D7B-91A7-F043A7E9909D}" destId="{A5CEEDFE-7519-4C50-B8F2-2D2B192B1C85}" srcOrd="0" destOrd="0" presId="urn:microsoft.com/office/officeart/2005/8/layout/vList2"/>
    <dgm:cxn modelId="{5430509A-807F-4DEB-957B-0B93ADFFB0D2}" type="presOf" srcId="{D53D51ED-9933-481F-9A1C-D19AA2C2D759}" destId="{CC2046A0-4147-4A45-BE68-FA1351030EFF}" srcOrd="0" destOrd="8" presId="urn:microsoft.com/office/officeart/2005/8/layout/vList2"/>
    <dgm:cxn modelId="{19F4679E-BF8D-441C-B135-F0887E6CF351}" type="presOf" srcId="{C58991AF-1F5F-40B6-A0C8-77F79D9C99BD}" destId="{CC2046A0-4147-4A45-BE68-FA1351030EFF}" srcOrd="0" destOrd="9" presId="urn:microsoft.com/office/officeart/2005/8/layout/vList2"/>
    <dgm:cxn modelId="{0864E8AF-C095-48F0-8D65-FFC22F08AC8D}" srcId="{E0A361BE-BE24-4D7B-91A7-F043A7E9909D}" destId="{468BB1F6-8730-4765-BBCB-D9267C372564}" srcOrd="1" destOrd="0" parTransId="{43BCD407-0CB8-4DCC-84A9-0E46FEA7FEF4}" sibTransId="{D5110BE6-B4E1-460D-9C72-016C0BE33770}"/>
    <dgm:cxn modelId="{5487D4B3-C183-40E1-8787-DEE8542CB0C1}" srcId="{6ABF430E-9951-48CC-B64D-1928763D29BC}" destId="{3C1DA160-C895-4E69-A27E-5F96118DA457}" srcOrd="3" destOrd="0" parTransId="{F1F20464-78D5-464C-A9E9-10EBF731E861}" sibTransId="{F0F2F82D-E093-4292-BC74-00372BA56143}"/>
    <dgm:cxn modelId="{14D33BCE-F1FA-494C-B3FA-7C29A725215A}" srcId="{6ABF430E-9951-48CC-B64D-1928763D29BC}" destId="{368AC95E-CA63-4305-A46D-2FE08FBC0A1C}" srcOrd="4" destOrd="0" parTransId="{05F42A76-2B88-46B2-8EBE-C883EF6EDCDC}" sibTransId="{A5C63723-D65C-4BB6-9C62-C7745AD8E48B}"/>
    <dgm:cxn modelId="{60FD6BD3-D6BD-4814-B39D-838841C6A0D5}" srcId="{468BB1F6-8730-4765-BBCB-D9267C372564}" destId="{D53D51ED-9933-481F-9A1C-D19AA2C2D759}" srcOrd="1" destOrd="0" parTransId="{25F53BB5-29A8-4904-BA91-92473F5D8F8A}" sibTransId="{0B460312-822F-46E6-B03A-867EEAC55F7D}"/>
    <dgm:cxn modelId="{064F42D5-A93E-4A99-A4D5-F6DDA39362BF}" srcId="{E0A361BE-BE24-4D7B-91A7-F043A7E9909D}" destId="{6ABF430E-9951-48CC-B64D-1928763D29BC}" srcOrd="0" destOrd="0" parTransId="{7856124E-F31A-4697-8BEB-98AE5DF545CA}" sibTransId="{70A4580D-3A28-4FBD-B0CB-D85B10AAD260}"/>
    <dgm:cxn modelId="{B0C1EBDF-0E51-472D-8A63-6C19C2BEFEFA}" type="presOf" srcId="{F7C8FC32-6FAB-4811-B99B-1FDDEDDF2A4E}" destId="{CC2046A0-4147-4A45-BE68-FA1351030EFF}" srcOrd="0" destOrd="1" presId="urn:microsoft.com/office/officeart/2005/8/layout/vList2"/>
    <dgm:cxn modelId="{6DF854E6-9930-4247-8A6F-998B63EA0E25}" srcId="{468BB1F6-8730-4765-BBCB-D9267C372564}" destId="{C58991AF-1F5F-40B6-A0C8-77F79D9C99BD}" srcOrd="2" destOrd="0" parTransId="{CC2EE022-57FB-4C55-A296-952FFC4D4B78}" sibTransId="{5F41DEB4-C185-4DB5-80E0-E50E7DBAF02C}"/>
    <dgm:cxn modelId="{A15866E9-00CC-4603-8B0F-6B9912FA4228}" srcId="{468BB1F6-8730-4765-BBCB-D9267C372564}" destId="{73E66495-4584-43CF-9A37-B8EED4B5875C}" srcOrd="0" destOrd="0" parTransId="{D72263C0-70FC-46B2-B50E-7E61EC8871CB}" sibTransId="{C9760EE5-41C2-4B27-A2A4-2693186586B1}"/>
    <dgm:cxn modelId="{7D6E9AEB-2F8D-43B0-ADAA-6C8D9BAC4975}" srcId="{6ABF430E-9951-48CC-B64D-1928763D29BC}" destId="{9F159A6D-9EFD-410D-A8F1-1DB9CF9799F7}" srcOrd="1" destOrd="0" parTransId="{5A6762EA-0AE5-471E-898E-22899C827BFD}" sibTransId="{AD3A79B0-0245-45B3-BC5C-4024E9570E84}"/>
    <dgm:cxn modelId="{5AB8DD39-2151-41B3-977B-77417DD3D02B}" type="presParOf" srcId="{E2A09FEE-DA5E-40EB-9546-BA1304E92FDC}" destId="{A5CEEDFE-7519-4C50-B8F2-2D2B192B1C85}" srcOrd="0" destOrd="0" presId="urn:microsoft.com/office/officeart/2005/8/layout/vList2"/>
    <dgm:cxn modelId="{4F86B5DD-80BA-4672-87DC-AE4BA235B189}" type="presParOf" srcId="{E2A09FEE-DA5E-40EB-9546-BA1304E92FDC}" destId="{CC2046A0-4147-4A45-BE68-FA1351030EF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13B4-1D31-43DC-ABAC-E4C9A98A0E98}">
      <dsp:nvSpPr>
        <dsp:cNvPr id="0" name=""/>
        <dsp:cNvSpPr/>
      </dsp:nvSpPr>
      <dsp:spPr>
        <a:xfrm>
          <a:off x="0" y="0"/>
          <a:ext cx="1086802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u="sng" kern="1200" dirty="0"/>
            <a:t>Financial Oversight</a:t>
          </a:r>
          <a:endParaRPr lang="en-US" sz="4000" kern="1200" dirty="0"/>
        </a:p>
      </dsp:txBody>
      <dsp:txXfrm>
        <a:off x="59399" y="59399"/>
        <a:ext cx="10749227" cy="1098002"/>
      </dsp:txXfrm>
    </dsp:sp>
    <dsp:sp modelId="{AD9A8635-F837-4844-866B-E50260A3E95A}">
      <dsp:nvSpPr>
        <dsp:cNvPr id="0" name=""/>
        <dsp:cNvSpPr/>
      </dsp:nvSpPr>
      <dsp:spPr>
        <a:xfrm>
          <a:off x="0" y="1384643"/>
          <a:ext cx="10868025" cy="383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060" tIns="22860" rIns="128016" bIns="228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Board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1800" kern="1200" dirty="0"/>
            <a:t>Approve annual budget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1800" kern="1200" dirty="0"/>
            <a:t>Review Financial documents Quarterly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Executive Committee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1800" kern="1200" dirty="0"/>
            <a:t>Approve Expenditures over $5k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Finance Committee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1800" kern="1200" dirty="0"/>
            <a:t>Provide Quarterly reports on financial status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1800" kern="1200" dirty="0"/>
            <a:t>Annually review employee compensation packages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Treasurer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1800" kern="1200" dirty="0"/>
            <a:t>Review monthly accounts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1800" kern="1200" dirty="0"/>
            <a:t>Quarterly update to Executive Committee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1800" kern="1200" dirty="0"/>
            <a:t>Quarterly review with Staff on policy adherence</a:t>
          </a:r>
        </a:p>
      </dsp:txBody>
      <dsp:txXfrm>
        <a:off x="0" y="1384643"/>
        <a:ext cx="10868025" cy="3834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EEDFE-7519-4C50-B8F2-2D2B192B1C85}">
      <dsp:nvSpPr>
        <dsp:cNvPr id="0" name=""/>
        <dsp:cNvSpPr/>
      </dsp:nvSpPr>
      <dsp:spPr>
        <a:xfrm>
          <a:off x="2308" y="0"/>
          <a:ext cx="7108858" cy="8810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/>
            <a:t>Financial Oversight (cont.)</a:t>
          </a:r>
          <a:endParaRPr lang="en-US" sz="2800" kern="1200" dirty="0"/>
        </a:p>
      </dsp:txBody>
      <dsp:txXfrm>
        <a:off x="45317" y="43009"/>
        <a:ext cx="7022840" cy="795026"/>
      </dsp:txXfrm>
    </dsp:sp>
    <dsp:sp modelId="{CC2046A0-4147-4A45-BE68-FA1351030EFF}">
      <dsp:nvSpPr>
        <dsp:cNvPr id="0" name=""/>
        <dsp:cNvSpPr/>
      </dsp:nvSpPr>
      <dsp:spPr>
        <a:xfrm>
          <a:off x="0" y="888339"/>
          <a:ext cx="7213600" cy="489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3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Executive Director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2400" kern="1200" dirty="0"/>
            <a:t>Incurs obligations approved in budget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2400" kern="1200" dirty="0"/>
            <a:t>Supervise staff and payroll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2400" kern="1200" dirty="0"/>
            <a:t>Secure physical checks and cards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2400" kern="1200" dirty="0"/>
            <a:t>Approve invoices and expenses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2400" kern="1200" dirty="0"/>
            <a:t>Signs checks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Bookkeeper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2400" kern="1200" dirty="0"/>
            <a:t>Open and reconcile bank/credit card accounts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2400" kern="1200" dirty="0"/>
            <a:t>Create monthly and quarterly financial documents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2400" kern="1200" dirty="0"/>
            <a:t>Prepares checks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-"/>
          </a:pPr>
          <a:r>
            <a:rPr lang="en-US" sz="2400" kern="1200" dirty="0"/>
            <a:t>Mails checks</a:t>
          </a:r>
        </a:p>
      </dsp:txBody>
      <dsp:txXfrm>
        <a:off x="0" y="888339"/>
        <a:ext cx="7213600" cy="489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5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3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7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6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4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city skyline">
            <a:extLst>
              <a:ext uri="{FF2B5EF4-FFF2-40B4-BE49-F238E27FC236}">
                <a16:creationId xmlns:a16="http://schemas.microsoft.com/office/drawing/2014/main" id="{90F819AF-FFF6-1DA1-BECB-BEDE0934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 r="2" b="2"/>
          <a:stretch/>
        </p:blipFill>
        <p:spPr>
          <a:xfrm>
            <a:off x="800100" y="712915"/>
            <a:ext cx="10591800" cy="3806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BA230-9748-3477-B4DA-59A8BAD9C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4702835"/>
            <a:ext cx="10801350" cy="978772"/>
          </a:xfrm>
        </p:spPr>
        <p:txBody>
          <a:bodyPr>
            <a:normAutofit/>
          </a:bodyPr>
          <a:lstStyle/>
          <a:p>
            <a:pPr algn="ctr"/>
            <a:r>
              <a:rPr lang="en-US" sz="4900" dirty="0">
                <a:solidFill>
                  <a:srgbClr val="00B0F0"/>
                </a:solidFill>
              </a:rPr>
              <a:t>Budget process and oversight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9B68C-B30C-DD53-02F4-063B4131A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400" y="5717566"/>
            <a:ext cx="10688500" cy="533983"/>
          </a:xfrm>
        </p:spPr>
        <p:txBody>
          <a:bodyPr anchor="t">
            <a:normAutofit/>
          </a:bodyPr>
          <a:lstStyle/>
          <a:p>
            <a:pPr algn="ctr"/>
            <a:r>
              <a:rPr lang="en-US" sz="1800" dirty="0">
                <a:solidFill>
                  <a:srgbClr val="00B0F0"/>
                </a:solidFill>
              </a:rPr>
              <a:t>March 27, 2025</a:t>
            </a:r>
          </a:p>
        </p:txBody>
      </p:sp>
    </p:spTree>
    <p:extLst>
      <p:ext uri="{BB962C8B-B14F-4D97-AF65-F5344CB8AC3E}">
        <p14:creationId xmlns:p14="http://schemas.microsoft.com/office/powerpoint/2010/main" val="2191213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8E2FE15-565E-BE6D-919F-5543545E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ECF4-EEF0-546A-09BC-EBD6F221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Budget to actuals </a:t>
            </a:r>
            <a:br>
              <a:rPr lang="en-US" dirty="0"/>
            </a:br>
            <a:r>
              <a:rPr lang="en-US" dirty="0"/>
              <a:t>page 2</a:t>
            </a:r>
          </a:p>
        </p:txBody>
      </p:sp>
      <p:pic>
        <p:nvPicPr>
          <p:cNvPr id="8" name="Content Placeholder 7" descr="A close-up of a document&#10;&#10;AI-generated content may be incorrect.">
            <a:extLst>
              <a:ext uri="{FF2B5EF4-FFF2-40B4-BE49-F238E27FC236}">
                <a16:creationId xmlns:a16="http://schemas.microsoft.com/office/drawing/2014/main" id="{3A375AC0-E438-5C43-D3AB-429A8B761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2" r="1" b="13453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52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017041B-22B8-5BAF-7362-75A99E03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5D36-EB9C-8876-DCBD-774ACDDC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Budget to actuals </a:t>
            </a:r>
            <a:br>
              <a:rPr lang="en-US" dirty="0"/>
            </a:br>
            <a:r>
              <a:rPr lang="en-US" dirty="0"/>
              <a:t>page 3</a:t>
            </a:r>
          </a:p>
        </p:txBody>
      </p:sp>
      <p:pic>
        <p:nvPicPr>
          <p:cNvPr id="9" name="Content Placeholder 8" descr="A close-up of a document&#10;&#10;AI-generated content may be incorrect.">
            <a:extLst>
              <a:ext uri="{FF2B5EF4-FFF2-40B4-BE49-F238E27FC236}">
                <a16:creationId xmlns:a16="http://schemas.microsoft.com/office/drawing/2014/main" id="{D16473C1-0F9A-0930-1FFD-DAA70CD69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585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57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7F61F-3607-EE23-8AD8-259DD7E5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xtBox 1">
            <a:extLst>
              <a:ext uri="{FF2B5EF4-FFF2-40B4-BE49-F238E27FC236}">
                <a16:creationId xmlns:a16="http://schemas.microsoft.com/office/drawing/2014/main" id="{B0B30083-467F-77FA-D774-419A94F7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055582"/>
              </p:ext>
            </p:extLst>
          </p:nvPr>
        </p:nvGraphicFramePr>
        <p:xfrm>
          <a:off x="504825" y="628649"/>
          <a:ext cx="10868025" cy="538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89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9611A2D-C2F0-DF47-EA13-208E5730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74BEA10C-3FBC-EC9E-E5B3-CF41E9B04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57420"/>
              </p:ext>
            </p:extLst>
          </p:nvPr>
        </p:nvGraphicFramePr>
        <p:xfrm>
          <a:off x="396876" y="454538"/>
          <a:ext cx="7213600" cy="579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BEE56B-BAA1-EEB9-0C43-8C1415F60EDE}"/>
              </a:ext>
            </a:extLst>
          </p:cNvPr>
          <p:cNvSpPr txBox="1"/>
          <p:nvPr/>
        </p:nvSpPr>
        <p:spPr>
          <a:xfrm>
            <a:off x="8650224" y="2359152"/>
            <a:ext cx="2862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BK Receives Invoices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ED Approves Invoices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BK Prepares Checks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ED Signs Checks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BK Mails Checks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1E148-1E32-71A7-0CFB-02596B37A90D}"/>
              </a:ext>
            </a:extLst>
          </p:cNvPr>
          <p:cNvSpPr txBox="1"/>
          <p:nvPr/>
        </p:nvSpPr>
        <p:spPr>
          <a:xfrm>
            <a:off x="8650224" y="1712821"/>
            <a:ext cx="248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Payment w/Check Process Flow</a:t>
            </a:r>
          </a:p>
        </p:txBody>
      </p:sp>
    </p:spTree>
    <p:extLst>
      <p:ext uri="{BB962C8B-B14F-4D97-AF65-F5344CB8AC3E}">
        <p14:creationId xmlns:p14="http://schemas.microsoft.com/office/powerpoint/2010/main" val="147444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9E6E86-6419-410E-2BDB-20F7BFFCA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25905-2D4F-9B67-FE48-C50830345F76}"/>
              </a:ext>
            </a:extLst>
          </p:cNvPr>
          <p:cNvSpPr txBox="1"/>
          <p:nvPr/>
        </p:nvSpPr>
        <p:spPr>
          <a:xfrm>
            <a:off x="850392" y="868680"/>
            <a:ext cx="10515600" cy="2812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Payment Process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Checks:			</a:t>
            </a:r>
            <a:r>
              <a:rPr lang="en-US" dirty="0"/>
              <a:t>Invoices, Rent, (offline charges)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Debit/Credit Card:	</a:t>
            </a:r>
            <a:r>
              <a:rPr lang="en-US" dirty="0"/>
              <a:t>Moving to Credit Card only, (online charges)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Direct Deposits:		</a:t>
            </a:r>
            <a:r>
              <a:rPr lang="en-US" dirty="0"/>
              <a:t>ADP (payroll)</a:t>
            </a:r>
            <a:endParaRPr lang="en-US" sz="2400" dirty="0"/>
          </a:p>
        </p:txBody>
      </p:sp>
      <p:pic>
        <p:nvPicPr>
          <p:cNvPr id="10" name="Picture 9" descr="Coin purse full of credit cards">
            <a:extLst>
              <a:ext uri="{FF2B5EF4-FFF2-40B4-BE49-F238E27FC236}">
                <a16:creationId xmlns:a16="http://schemas.microsoft.com/office/drawing/2014/main" id="{565C9055-B7A8-1779-6E63-3F8D89DB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37" y="3681373"/>
            <a:ext cx="1857555" cy="24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0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2156F75-81A2-B1C9-CF0A-BD1257F17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D4455-7554-88F2-058F-14ACA5933944}"/>
              </a:ext>
            </a:extLst>
          </p:cNvPr>
          <p:cNvSpPr txBox="1"/>
          <p:nvPr/>
        </p:nvSpPr>
        <p:spPr>
          <a:xfrm>
            <a:off x="784013" y="414866"/>
            <a:ext cx="10515600" cy="530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Budget Process with City Other Income</a:t>
            </a:r>
            <a:endParaRPr lang="en-US" sz="2000" u="sng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City Budget Process/Schedule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dirty="0"/>
              <a:t>April: Receive Scope of Work from City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dirty="0"/>
              <a:t>May: D4C provides Statement of Work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dirty="0"/>
              <a:t>June: City Approves SOW, Contract signed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dirty="0"/>
              <a:t>July: City pays advance to D4C, then Quarterly reimbursements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Stormwater Stars WMSWCD – Restricted, Ends 7/01/25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Bureau for Environmental Services -WRC – Restricted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dirty="0"/>
              <a:t>Reimburses monthly for 1 staff, expenses, 10% Admin fee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Donations</a:t>
            </a:r>
          </a:p>
        </p:txBody>
      </p:sp>
    </p:spTree>
    <p:extLst>
      <p:ext uri="{BB962C8B-B14F-4D97-AF65-F5344CB8AC3E}">
        <p14:creationId xmlns:p14="http://schemas.microsoft.com/office/powerpoint/2010/main" val="356272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 black question marks with one yellow question mark">
            <a:extLst>
              <a:ext uri="{FF2B5EF4-FFF2-40B4-BE49-F238E27FC236}">
                <a16:creationId xmlns:a16="http://schemas.microsoft.com/office/drawing/2014/main" id="{1CC9AD85-0C7C-91E6-5ED0-B8734198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39" r="617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5166D-F028-8E59-5870-F7D9F6008F6E}"/>
              </a:ext>
            </a:extLst>
          </p:cNvPr>
          <p:cNvSpPr txBox="1"/>
          <p:nvPr/>
        </p:nvSpPr>
        <p:spPr>
          <a:xfrm>
            <a:off x="320040" y="5702710"/>
            <a:ext cx="7983068" cy="9743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spc="30">
                <a:latin typeface="+mj-lt"/>
                <a:ea typeface="+mj-ea"/>
                <a:cs typeface="+mj-cs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562251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12C63-ACC0-A301-CCD6-8FF1D91FEDB0}"/>
              </a:ext>
            </a:extLst>
          </p:cNvPr>
          <p:cNvSpPr txBox="1"/>
          <p:nvPr/>
        </p:nvSpPr>
        <p:spPr>
          <a:xfrm>
            <a:off x="838200" y="381000"/>
            <a:ext cx="10515600" cy="482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What We Want to Achieve this Evening</a:t>
            </a:r>
          </a:p>
          <a:p>
            <a:pPr algn="ctr"/>
            <a:endParaRPr lang="en-US" sz="2000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the Balance Sheet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the P&amp;L Statement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Budget to Actuals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Coalition Oversight of Budget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payments are made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Understand Budget Schedule with the 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Q&amp;A</a:t>
            </a:r>
          </a:p>
        </p:txBody>
      </p:sp>
      <p:pic>
        <p:nvPicPr>
          <p:cNvPr id="4" name="Picture 3" descr="Close up of checklist">
            <a:extLst>
              <a:ext uri="{FF2B5EF4-FFF2-40B4-BE49-F238E27FC236}">
                <a16:creationId xmlns:a16="http://schemas.microsoft.com/office/drawing/2014/main" id="{6BEF441E-9D1E-7009-3D26-D8FB9C78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99" y="109437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9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6BA4F5A-1CB4-0767-8A6D-5FE22AC2A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45E9-0507-6A96-6058-2F75C378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Balance sheet (statement of financial position)</a:t>
            </a:r>
          </a:p>
        </p:txBody>
      </p:sp>
      <p:pic>
        <p:nvPicPr>
          <p:cNvPr id="4" name="Content Placeholder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76B6A34-6027-0C05-DDCB-C0308C838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" r="1" b="20966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29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04DA5F3-007A-FC20-7F3E-320784BB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EBC0-B853-5673-BFE1-BF75F082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Balance sheet (statement of financial position) </a:t>
            </a:r>
            <a:br>
              <a:rPr lang="en-US" dirty="0"/>
            </a:br>
            <a:r>
              <a:rPr lang="en-US" dirty="0"/>
              <a:t>page 2</a:t>
            </a:r>
            <a:endParaRPr lang="en-US"/>
          </a:p>
        </p:txBody>
      </p:sp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46E4FFBF-402C-C70A-4383-25D7F3A42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r="1" b="14750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C21CF0B-60C5-880D-8822-B1413675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06BC-91DE-DC87-FE22-AD6C4114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Balance sheet (statement of financial position) </a:t>
            </a:r>
            <a:br>
              <a:rPr lang="en-US" dirty="0"/>
            </a:br>
            <a:r>
              <a:rPr lang="en-US" dirty="0"/>
              <a:t>page 3</a:t>
            </a:r>
          </a:p>
        </p:txBody>
      </p:sp>
      <p:pic>
        <p:nvPicPr>
          <p:cNvPr id="4" name="Content Placeholder 3" descr="A close-up of a receipt&#10;&#10;AI-generated content may be incorrect.">
            <a:extLst>
              <a:ext uri="{FF2B5EF4-FFF2-40B4-BE49-F238E27FC236}">
                <a16:creationId xmlns:a16="http://schemas.microsoft.com/office/drawing/2014/main" id="{9B7C25CA-62FD-F0EE-1A37-8E58DF234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585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3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60C8-9255-F774-59CD-7C32A0DC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Profit and loss (statement of Activity)</a:t>
            </a:r>
          </a:p>
        </p:txBody>
      </p:sp>
      <p:pic>
        <p:nvPicPr>
          <p:cNvPr id="5" name="Content Placeholder 4" descr="A close-up of a receipt&#10;&#10;AI-generated content may be incorrect.">
            <a:extLst>
              <a:ext uri="{FF2B5EF4-FFF2-40B4-BE49-F238E27FC236}">
                <a16:creationId xmlns:a16="http://schemas.microsoft.com/office/drawing/2014/main" id="{23F98CCB-0217-9EF9-3D1E-65D83F63C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" r="1" b="17922"/>
          <a:stretch/>
        </p:blipFill>
        <p:spPr>
          <a:xfrm>
            <a:off x="4876158" y="9"/>
            <a:ext cx="7315842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3760C84-D063-8323-6ECD-E49C0FC0F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EB58-C181-DA15-920D-A7444A0A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Profit and loss (statement of Activity) page 2</a:t>
            </a:r>
          </a:p>
        </p:txBody>
      </p:sp>
      <p:pic>
        <p:nvPicPr>
          <p:cNvPr id="4" name="Content Placeholder 3" descr="A close-up of a receipt&#10;&#10;AI-generated content may be incorrect.">
            <a:extLst>
              <a:ext uri="{FF2B5EF4-FFF2-40B4-BE49-F238E27FC236}">
                <a16:creationId xmlns:a16="http://schemas.microsoft.com/office/drawing/2014/main" id="{32211A5E-A858-643F-816C-D15901F83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7" r="1" b="14058"/>
          <a:stretch/>
        </p:blipFill>
        <p:spPr>
          <a:xfrm>
            <a:off x="4876158" y="8"/>
            <a:ext cx="7315842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06B0573-9D19-CFA8-12DE-7249154EB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8CFE-22B5-D9B7-5428-3DF4F2D6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Profit and loss (statement of Activity) page 3</a:t>
            </a:r>
          </a:p>
        </p:txBody>
      </p:sp>
      <p:pic>
        <p:nvPicPr>
          <p:cNvPr id="7" name="Content Placeholder 6" descr="A close-up of a document&#10;&#10;AI-generated content may be incorrect.">
            <a:extLst>
              <a:ext uri="{FF2B5EF4-FFF2-40B4-BE49-F238E27FC236}">
                <a16:creationId xmlns:a16="http://schemas.microsoft.com/office/drawing/2014/main" id="{64D98264-7A51-ABE9-03F4-353527EB1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585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0EBD6FD-538F-B1E9-40C2-12150DA19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09F2-3BFC-90D4-5787-DE24501F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Budget to actuals</a:t>
            </a:r>
          </a:p>
        </p:txBody>
      </p:sp>
      <p:pic>
        <p:nvPicPr>
          <p:cNvPr id="17" name="Content Placeholder 16" descr="A close-up of a document&#10;&#10;AI-generated content may be incorrect.">
            <a:extLst>
              <a:ext uri="{FF2B5EF4-FFF2-40B4-BE49-F238E27FC236}">
                <a16:creationId xmlns:a16="http://schemas.microsoft.com/office/drawing/2014/main" id="{8EDF104C-D2EF-D2C4-124E-81DB1AD1C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r="1" b="26582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15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67288251D0A44A267EDA00B598864" ma:contentTypeVersion="18" ma:contentTypeDescription="Create a new document." ma:contentTypeScope="" ma:versionID="0a1065d9c1fafb4f146c13917f82dc5d">
  <xsd:schema xmlns:xsd="http://www.w3.org/2001/XMLSchema" xmlns:xs="http://www.w3.org/2001/XMLSchema" xmlns:p="http://schemas.microsoft.com/office/2006/metadata/properties" xmlns:ns2="94141d43-ba1f-46ee-9614-b46dec359ad6" xmlns:ns3="1abb6c17-e882-457c-9ca3-d9a7c5a6b564" targetNamespace="http://schemas.microsoft.com/office/2006/metadata/properties" ma:root="true" ma:fieldsID="75081fb46b6805e906f474c7abd9086e" ns2:_="" ns3:_="">
    <xsd:import namespace="94141d43-ba1f-46ee-9614-b46dec359ad6"/>
    <xsd:import namespace="1abb6c17-e882-457c-9ca3-d9a7c5a6b5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41d43-ba1f-46ee-9614-b46dec359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475b26-69a9-4050-bd2f-4c56d0a03d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b6c17-e882-457c-9ca3-d9a7c5a6b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84b10f-a729-4845-bc7e-d8dd8a52917f}" ma:internalName="TaxCatchAll" ma:showField="CatchAllData" ma:web="1abb6c17-e882-457c-9ca3-d9a7c5a6b5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141d43-ba1f-46ee-9614-b46dec359ad6">
      <Terms xmlns="http://schemas.microsoft.com/office/infopath/2007/PartnerControls"/>
    </lcf76f155ced4ddcb4097134ff3c332f>
    <TaxCatchAll xmlns="1abb6c17-e882-457c-9ca3-d9a7c5a6b5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2D6220-6198-4F01-9E82-858F1BFE0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41d43-ba1f-46ee-9614-b46dec359ad6"/>
    <ds:schemaRef ds:uri="1abb6c17-e882-457c-9ca3-d9a7c5a6b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8BBF85-F1CD-47C3-AC12-F7E514DA096B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1abb6c17-e882-457c-9ca3-d9a7c5a6b564"/>
    <ds:schemaRef ds:uri="http://purl.org/dc/elements/1.1/"/>
    <ds:schemaRef ds:uri="http://www.w3.org/XML/1998/namespace"/>
    <ds:schemaRef ds:uri="http://schemas.microsoft.com/office/infopath/2007/PartnerControls"/>
    <ds:schemaRef ds:uri="94141d43-ba1f-46ee-9614-b46dec359ad6"/>
  </ds:schemaRefs>
</ds:datastoreItem>
</file>

<file path=customXml/itemProps3.xml><?xml version="1.0" encoding="utf-8"?>
<ds:datastoreItem xmlns:ds="http://schemas.openxmlformats.org/officeDocument/2006/customXml" ds:itemID="{A5577FB1-E277-4EA1-945F-CACC5C20CF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349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Calisto MT</vt:lpstr>
      <vt:lpstr>Symbol</vt:lpstr>
      <vt:lpstr>Univers Condensed</vt:lpstr>
      <vt:lpstr>ChronicleVTI</vt:lpstr>
      <vt:lpstr>Budget process and oversight</vt:lpstr>
      <vt:lpstr>PowerPoint Presentation</vt:lpstr>
      <vt:lpstr>Balance sheet (statement of financial position)</vt:lpstr>
      <vt:lpstr>Balance sheet (statement of financial position)  page 2</vt:lpstr>
      <vt:lpstr>Balance sheet (statement of financial position)  page 3</vt:lpstr>
      <vt:lpstr>Profit and loss (statement of Activity)</vt:lpstr>
      <vt:lpstr>Profit and loss (statement of Activity) page 2</vt:lpstr>
      <vt:lpstr>Profit and loss (statement of Activity) page 3</vt:lpstr>
      <vt:lpstr>Budget to actuals</vt:lpstr>
      <vt:lpstr>Budget to actuals  page 2</vt:lpstr>
      <vt:lpstr>Budget to actuals  page 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 Gerke</dc:creator>
  <cp:lastModifiedBy>Marie Gerke</cp:lastModifiedBy>
  <cp:revision>5</cp:revision>
  <cp:lastPrinted>2025-03-17T19:41:49Z</cp:lastPrinted>
  <dcterms:created xsi:type="dcterms:W3CDTF">2025-03-17T16:27:55Z</dcterms:created>
  <dcterms:modified xsi:type="dcterms:W3CDTF">2025-03-25T17:18:18Z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0x0101001F867288251D0A44A267EDA00B598864</vt:lpwstr>
  </property>
  <property fmtid="{D5CDD505-2E9C-101B-9397-08002B2CF9AE}" pid="3" name="MediaServiceImageTags">
    <vt:lpwstr/>
  </property>
</Properties>
</file>