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883" r:id="rId3"/>
    <p:sldId id="777" r:id="rId4"/>
    <p:sldId id="886" r:id="rId5"/>
    <p:sldId id="314" r:id="rId6"/>
    <p:sldId id="888" r:id="rId7"/>
    <p:sldId id="877" r:id="rId8"/>
    <p:sldId id="889" r:id="rId9"/>
    <p:sldId id="878" r:id="rId10"/>
    <p:sldId id="887" r:id="rId11"/>
    <p:sldId id="880" r:id="rId12"/>
    <p:sldId id="884" r:id="rId13"/>
    <p:sldId id="885" r:id="rId14"/>
    <p:sldId id="890" r:id="rId1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63" d="100"/>
          <a:sy n="63" d="100"/>
        </p:scale>
        <p:origin x="740" y="64"/>
      </p:cViewPr>
      <p:guideLst/>
    </p:cSldViewPr>
  </p:slideViewPr>
  <p:notesTextViewPr>
    <p:cViewPr>
      <p:scale>
        <a:sx n="1" d="1"/>
        <a:sy n="1" d="1"/>
      </p:scale>
      <p:origin x="0" y="0"/>
    </p:cViewPr>
  </p:notesTextViewPr>
  <p:notesViewPr>
    <p:cSldViewPr snapToGrid="0">
      <p:cViewPr varScale="1">
        <p:scale>
          <a:sx n="48" d="100"/>
          <a:sy n="48" d="100"/>
        </p:scale>
        <p:origin x="2684" y="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D3F4FB0-7A37-42DB-8D4A-04BF831C09FD}" type="datetimeFigureOut">
              <a:rPr lang="en-US" smtClean="0"/>
              <a:t>11/10/2021</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972117B-7533-4128-965C-7E48BA6A85AD}" type="slidenum">
              <a:rPr lang="en-US" smtClean="0"/>
              <a:t>‹#›</a:t>
            </a:fld>
            <a:endParaRPr lang="en-US"/>
          </a:p>
        </p:txBody>
      </p:sp>
    </p:spTree>
    <p:extLst>
      <p:ext uri="{BB962C8B-B14F-4D97-AF65-F5344CB8AC3E}">
        <p14:creationId xmlns:p14="http://schemas.microsoft.com/office/powerpoint/2010/main" val="2778344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72117B-7533-4128-965C-7E48BA6A85AD}" type="slidenum">
              <a:rPr lang="en-US" smtClean="0"/>
              <a:t>2</a:t>
            </a:fld>
            <a:endParaRPr lang="en-US"/>
          </a:p>
        </p:txBody>
      </p:sp>
    </p:spTree>
    <p:extLst>
      <p:ext uri="{BB962C8B-B14F-4D97-AF65-F5344CB8AC3E}">
        <p14:creationId xmlns:p14="http://schemas.microsoft.com/office/powerpoint/2010/main" val="3879105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92DD96-A03D-4F9E-AF57-442BF503A8B2}" type="slidenum">
              <a:rPr lang="en-US" smtClean="0"/>
              <a:t>3</a:t>
            </a:fld>
            <a:endParaRPr lang="en-US"/>
          </a:p>
        </p:txBody>
      </p:sp>
    </p:spTree>
    <p:extLst>
      <p:ext uri="{BB962C8B-B14F-4D97-AF65-F5344CB8AC3E}">
        <p14:creationId xmlns:p14="http://schemas.microsoft.com/office/powerpoint/2010/main" val="2848511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US" dirty="0"/>
              <a:t>Outcome 1 considerations: </a:t>
            </a:r>
            <a:r>
              <a:rPr lang="en-US" dirty="0">
                <a:solidFill>
                  <a:srgbClr val="333E48"/>
                </a:solidFill>
                <a:latin typeface="National2"/>
                <a:ea typeface="Calibri" panose="020F0502020204030204" pitchFamily="34" charset="0"/>
                <a:cs typeface="Calibri" panose="020F0502020204030204" pitchFamily="34" charset="0"/>
              </a:rPr>
              <a:t>What will increase the number of voices that inform decision-making? What makes people's participation in our democracy matter more? What builds power in our communities? What will make Portlanders feel excited about their participation? </a:t>
            </a:r>
          </a:p>
          <a:p>
            <a:endParaRPr lang="en-US" dirty="0"/>
          </a:p>
          <a:p>
            <a:pPr defTabSz="942289">
              <a:defRPr/>
            </a:pPr>
            <a:r>
              <a:rPr lang="en-US" dirty="0"/>
              <a:t>Outcome 2 considerations: </a:t>
            </a:r>
            <a:r>
              <a:rPr lang="en-US" dirty="0">
                <a:solidFill>
                  <a:srgbClr val="333E48"/>
                </a:solidFill>
                <a:latin typeface="National2"/>
                <a:ea typeface="Calibri" panose="020F0502020204030204" pitchFamily="34" charset="0"/>
                <a:cs typeface="Calibri" panose="020F0502020204030204" pitchFamily="34" charset="0"/>
              </a:rPr>
              <a:t>What will increase Portlanders' knowledge about who is responsible for what? What will increase Portlanders' access to services and ability to influence power? What promotes clear and direct pathways from community voice to government action? What are straightforward and easy to navigate structures? </a:t>
            </a:r>
          </a:p>
          <a:p>
            <a:endParaRPr lang="en-US" dirty="0"/>
          </a:p>
          <a:p>
            <a:pPr defTabSz="942289">
              <a:defRPr/>
            </a:pPr>
            <a:r>
              <a:rPr lang="en-US" dirty="0"/>
              <a:t>Outcome 3 considerations:  </a:t>
            </a:r>
            <a:r>
              <a:rPr lang="en-US" dirty="0">
                <a:solidFill>
                  <a:srgbClr val="333E48"/>
                </a:solidFill>
                <a:latin typeface="National2"/>
                <a:ea typeface="Calibri" panose="020F0502020204030204" pitchFamily="34" charset="0"/>
              </a:rPr>
              <a:t>What promotes our elected officials understanding Portlanders and better reflecting our diverse communities? What will increase interaction between Portlanders and elected officials? </a:t>
            </a:r>
            <a:endParaRPr lang="en-US" dirty="0">
              <a:latin typeface="Calibri" panose="020F0502020204030204" pitchFamily="34" charset="0"/>
              <a:ea typeface="Calibri" panose="020F0502020204030204" pitchFamily="34" charset="0"/>
            </a:endParaRPr>
          </a:p>
          <a:p>
            <a:endParaRPr lang="en-US" dirty="0"/>
          </a:p>
          <a:p>
            <a:pPr defTabSz="942289">
              <a:defRPr/>
            </a:pPr>
            <a:r>
              <a:rPr lang="en-US" dirty="0"/>
              <a:t>Outcome 4 considerations: </a:t>
            </a:r>
            <a:r>
              <a:rPr lang="en-US" dirty="0">
                <a:solidFill>
                  <a:srgbClr val="333E48"/>
                </a:solidFill>
                <a:latin typeface="National2"/>
                <a:ea typeface="Calibri" panose="020F0502020204030204" pitchFamily="34" charset="0"/>
                <a:cs typeface="Calibri" panose="020F0502020204030204" pitchFamily="34" charset="0"/>
              </a:rPr>
              <a:t>What promotes government responding and responding how Portlanders need? What increases government's ability to respond to large, long-term issues? What promotes collaborative responses that assume shared responsibility and don't bounce people around? What is most likely to produce better outcomes in our community? What increases government effectiveness? What makes government more responsive to local issues? What helps government address past harms? </a:t>
            </a:r>
          </a:p>
          <a:p>
            <a:endParaRPr lang="en-US" dirty="0"/>
          </a:p>
          <a:p>
            <a:pPr defTabSz="942289">
              <a:defRPr/>
            </a:pPr>
            <a:r>
              <a:rPr lang="en-US" dirty="0"/>
              <a:t>Outcome 5 considerations: </a:t>
            </a:r>
            <a:r>
              <a:rPr lang="en-US" dirty="0">
                <a:solidFill>
                  <a:srgbClr val="333E48"/>
                </a:solidFill>
                <a:latin typeface="National2"/>
                <a:ea typeface="Calibri" panose="020F0502020204030204" pitchFamily="34" charset="0"/>
                <a:cs typeface="Calibri" panose="020F0502020204030204" pitchFamily="34" charset="0"/>
              </a:rPr>
              <a:t>What helps ensure that government is answerable to us for its actions? What promotes answerability to the city’s commitment to racial justice? What is a better match between authority and responsibility? What ensures that Portlanders have avenues to provide input after government does respond? </a:t>
            </a:r>
          </a:p>
          <a:p>
            <a:endParaRPr lang="en-US" dirty="0"/>
          </a:p>
          <a:p>
            <a:pPr defTabSz="942289">
              <a:defRPr/>
            </a:pPr>
            <a:r>
              <a:rPr lang="en-US" dirty="0"/>
              <a:t>Outcome 6 considerations: </a:t>
            </a:r>
            <a:r>
              <a:rPr lang="en-US" dirty="0">
                <a:solidFill>
                  <a:srgbClr val="333E48"/>
                </a:solidFill>
                <a:latin typeface="National2"/>
                <a:ea typeface="Calibri" panose="020F0502020204030204" pitchFamily="34" charset="0"/>
                <a:cs typeface="Calibri" panose="020F0502020204030204" pitchFamily="34" charset="0"/>
              </a:rPr>
              <a:t>What promotes public trust in government? What helps community see our access and government actions operationalized? What promotes government adhering to its values of anti-racism and equity? What promotes government effectiveness that creates trust?</a:t>
            </a:r>
            <a:endParaRPr lang="en-US" dirty="0"/>
          </a:p>
          <a:p>
            <a:endParaRPr lang="en-US" dirty="0"/>
          </a:p>
        </p:txBody>
      </p:sp>
      <p:sp>
        <p:nvSpPr>
          <p:cNvPr id="4" name="Slide Number Placeholder 3"/>
          <p:cNvSpPr>
            <a:spLocks noGrp="1"/>
          </p:cNvSpPr>
          <p:nvPr>
            <p:ph type="sldNum" sz="quarter" idx="5"/>
          </p:nvPr>
        </p:nvSpPr>
        <p:spPr/>
        <p:txBody>
          <a:bodyPr/>
          <a:lstStyle/>
          <a:p>
            <a:fld id="{2D92DD96-A03D-4F9E-AF57-442BF503A8B2}" type="slidenum">
              <a:rPr lang="en-US" smtClean="0"/>
              <a:t>5</a:t>
            </a:fld>
            <a:endParaRPr lang="en-US"/>
          </a:p>
        </p:txBody>
      </p:sp>
    </p:spTree>
    <p:extLst>
      <p:ext uri="{BB962C8B-B14F-4D97-AF65-F5344CB8AC3E}">
        <p14:creationId xmlns:p14="http://schemas.microsoft.com/office/powerpoint/2010/main" val="3726154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US" dirty="0"/>
              <a:t>Outcome 1 considerations: </a:t>
            </a:r>
            <a:r>
              <a:rPr lang="en-US" dirty="0">
                <a:solidFill>
                  <a:srgbClr val="333E48"/>
                </a:solidFill>
                <a:latin typeface="National2"/>
                <a:ea typeface="Calibri" panose="020F0502020204030204" pitchFamily="34" charset="0"/>
                <a:cs typeface="Calibri" panose="020F0502020204030204" pitchFamily="34" charset="0"/>
              </a:rPr>
              <a:t>What will increase the number of voices that inform decision-making? What makes people's participation in our democracy matter more? What builds power in our communities? What will make Portlanders feel excited about their participation? </a:t>
            </a:r>
          </a:p>
          <a:p>
            <a:endParaRPr lang="en-US" dirty="0"/>
          </a:p>
          <a:p>
            <a:pPr defTabSz="942289">
              <a:defRPr/>
            </a:pPr>
            <a:r>
              <a:rPr lang="en-US" dirty="0"/>
              <a:t>Outcome 2 considerations: </a:t>
            </a:r>
            <a:r>
              <a:rPr lang="en-US" dirty="0">
                <a:solidFill>
                  <a:srgbClr val="333E48"/>
                </a:solidFill>
                <a:latin typeface="National2"/>
                <a:ea typeface="Calibri" panose="020F0502020204030204" pitchFamily="34" charset="0"/>
                <a:cs typeface="Calibri" panose="020F0502020204030204" pitchFamily="34" charset="0"/>
              </a:rPr>
              <a:t>What will increase Portlanders' knowledge about who is responsible for what? What will increase Portlanders' access to services and ability to influence power? What promotes clear and direct pathways from community voice to government action? What are straightforward and easy to navigate structures? </a:t>
            </a:r>
          </a:p>
          <a:p>
            <a:endParaRPr lang="en-US" dirty="0"/>
          </a:p>
          <a:p>
            <a:pPr defTabSz="942289">
              <a:defRPr/>
            </a:pPr>
            <a:r>
              <a:rPr lang="en-US" dirty="0"/>
              <a:t>Outcome 3 considerations:  </a:t>
            </a:r>
            <a:r>
              <a:rPr lang="en-US" dirty="0">
                <a:solidFill>
                  <a:srgbClr val="333E48"/>
                </a:solidFill>
                <a:latin typeface="National2"/>
                <a:ea typeface="Calibri" panose="020F0502020204030204" pitchFamily="34" charset="0"/>
              </a:rPr>
              <a:t>What promotes our elected officials understanding Portlanders and better reflecting our diverse communities? What will increase interaction between Portlanders and elected officials? </a:t>
            </a:r>
            <a:endParaRPr lang="en-US" dirty="0">
              <a:latin typeface="Calibri" panose="020F0502020204030204" pitchFamily="34" charset="0"/>
              <a:ea typeface="Calibri" panose="020F0502020204030204" pitchFamily="34" charset="0"/>
            </a:endParaRPr>
          </a:p>
          <a:p>
            <a:endParaRPr lang="en-US" dirty="0"/>
          </a:p>
          <a:p>
            <a:pPr defTabSz="942289">
              <a:defRPr/>
            </a:pPr>
            <a:r>
              <a:rPr lang="en-US" dirty="0"/>
              <a:t>Outcome 4 considerations: </a:t>
            </a:r>
            <a:r>
              <a:rPr lang="en-US" dirty="0">
                <a:solidFill>
                  <a:srgbClr val="333E48"/>
                </a:solidFill>
                <a:latin typeface="National2"/>
                <a:ea typeface="Calibri" panose="020F0502020204030204" pitchFamily="34" charset="0"/>
                <a:cs typeface="Calibri" panose="020F0502020204030204" pitchFamily="34" charset="0"/>
              </a:rPr>
              <a:t>What promotes government responding and responding how Portlanders need? What increases government's ability to respond to large, long-term issues? What promotes collaborative responses that assume shared responsibility and don't bounce people around? What is most likely to produce better outcomes in our community? What increases government effectiveness? What makes government more responsive to local issues? What helps government address past harms? </a:t>
            </a:r>
          </a:p>
          <a:p>
            <a:endParaRPr lang="en-US" dirty="0"/>
          </a:p>
          <a:p>
            <a:pPr defTabSz="942289">
              <a:defRPr/>
            </a:pPr>
            <a:r>
              <a:rPr lang="en-US" dirty="0"/>
              <a:t>Outcome 5 considerations: </a:t>
            </a:r>
            <a:r>
              <a:rPr lang="en-US" dirty="0">
                <a:solidFill>
                  <a:srgbClr val="333E48"/>
                </a:solidFill>
                <a:latin typeface="National2"/>
                <a:ea typeface="Calibri" panose="020F0502020204030204" pitchFamily="34" charset="0"/>
                <a:cs typeface="Calibri" panose="020F0502020204030204" pitchFamily="34" charset="0"/>
              </a:rPr>
              <a:t>What helps ensure that government is answerable to us for its actions? What promotes answerability to the city’s commitment to racial justice? What is a better match between authority and responsibility? What ensures that Portlanders have avenues to provide input after government does respond? </a:t>
            </a:r>
          </a:p>
          <a:p>
            <a:endParaRPr lang="en-US" dirty="0"/>
          </a:p>
          <a:p>
            <a:pPr defTabSz="942289">
              <a:defRPr/>
            </a:pPr>
            <a:r>
              <a:rPr lang="en-US" dirty="0"/>
              <a:t>Outcome 6 considerations: </a:t>
            </a:r>
            <a:r>
              <a:rPr lang="en-US" dirty="0">
                <a:solidFill>
                  <a:srgbClr val="333E48"/>
                </a:solidFill>
                <a:latin typeface="National2"/>
                <a:ea typeface="Calibri" panose="020F0502020204030204" pitchFamily="34" charset="0"/>
                <a:cs typeface="Calibri" panose="020F0502020204030204" pitchFamily="34" charset="0"/>
              </a:rPr>
              <a:t>What promotes public trust in government? What helps community see our access and government actions operationalized? What promotes government adhering to its values of anti-racism and equity? What promotes government effectiveness that creates trust?</a:t>
            </a:r>
            <a:endParaRPr lang="en-US" dirty="0"/>
          </a:p>
          <a:p>
            <a:endParaRPr lang="en-US" dirty="0"/>
          </a:p>
        </p:txBody>
      </p:sp>
      <p:sp>
        <p:nvSpPr>
          <p:cNvPr id="4" name="Slide Number Placeholder 3"/>
          <p:cNvSpPr>
            <a:spLocks noGrp="1"/>
          </p:cNvSpPr>
          <p:nvPr>
            <p:ph type="sldNum" sz="quarter" idx="5"/>
          </p:nvPr>
        </p:nvSpPr>
        <p:spPr/>
        <p:txBody>
          <a:bodyPr/>
          <a:lstStyle/>
          <a:p>
            <a:fld id="{2D92DD96-A03D-4F9E-AF57-442BF503A8B2}" type="slidenum">
              <a:rPr lang="en-US" smtClean="0"/>
              <a:t>9</a:t>
            </a:fld>
            <a:endParaRPr lang="en-US"/>
          </a:p>
        </p:txBody>
      </p:sp>
    </p:spTree>
    <p:extLst>
      <p:ext uri="{BB962C8B-B14F-4D97-AF65-F5344CB8AC3E}">
        <p14:creationId xmlns:p14="http://schemas.microsoft.com/office/powerpoint/2010/main" val="248044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D54E7-4585-4BDF-B6D0-C0F3D6938F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491110-5B98-49CA-BDFE-B844BCFCD4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081B27-118E-4E41-A080-F6BEE568E96F}"/>
              </a:ext>
            </a:extLst>
          </p:cNvPr>
          <p:cNvSpPr>
            <a:spLocks noGrp="1"/>
          </p:cNvSpPr>
          <p:nvPr>
            <p:ph type="dt" sz="half" idx="10"/>
          </p:nvPr>
        </p:nvSpPr>
        <p:spPr/>
        <p:txBody>
          <a:bodyPr/>
          <a:lstStyle/>
          <a:p>
            <a:fld id="{4B6956AD-79FD-40FC-82DC-66D48CDBF49B}" type="datetime1">
              <a:rPr lang="en-US" smtClean="0"/>
              <a:t>11/10/2021</a:t>
            </a:fld>
            <a:endParaRPr lang="en-US"/>
          </a:p>
        </p:txBody>
      </p:sp>
      <p:sp>
        <p:nvSpPr>
          <p:cNvPr id="5" name="Footer Placeholder 4">
            <a:extLst>
              <a:ext uri="{FF2B5EF4-FFF2-40B4-BE49-F238E27FC236}">
                <a16:creationId xmlns:a16="http://schemas.microsoft.com/office/drawing/2014/main" id="{040F2753-1147-47D0-887B-B85625976F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B152E5-9782-40BE-BDE8-66F44672DA8F}"/>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4132145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BF612-5F28-4C82-8AA8-E7E6E7FE60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A012BF-72B5-48D1-94C4-03A845D9F0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58918-5F70-4EAB-8EC3-92921FFB2040}"/>
              </a:ext>
            </a:extLst>
          </p:cNvPr>
          <p:cNvSpPr>
            <a:spLocks noGrp="1"/>
          </p:cNvSpPr>
          <p:nvPr>
            <p:ph type="dt" sz="half" idx="10"/>
          </p:nvPr>
        </p:nvSpPr>
        <p:spPr/>
        <p:txBody>
          <a:bodyPr/>
          <a:lstStyle/>
          <a:p>
            <a:fld id="{7F295862-03AE-49E9-891D-4A080A22CA15}" type="datetime1">
              <a:rPr lang="en-US" smtClean="0"/>
              <a:t>11/10/2021</a:t>
            </a:fld>
            <a:endParaRPr lang="en-US"/>
          </a:p>
        </p:txBody>
      </p:sp>
      <p:sp>
        <p:nvSpPr>
          <p:cNvPr id="5" name="Footer Placeholder 4">
            <a:extLst>
              <a:ext uri="{FF2B5EF4-FFF2-40B4-BE49-F238E27FC236}">
                <a16:creationId xmlns:a16="http://schemas.microsoft.com/office/drawing/2014/main" id="{CDA62AB1-3EF1-4F45-A2A0-5FC1D30EE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FCBB74-30B8-4B90-A082-F61F65FB7D21}"/>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367875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CF147D-2C28-47AB-8AF3-00CE9C9069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BB4750-E6EF-47D9-99C3-7F2617D036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1DAF10-A33F-4629-834B-74E83036A605}"/>
              </a:ext>
            </a:extLst>
          </p:cNvPr>
          <p:cNvSpPr>
            <a:spLocks noGrp="1"/>
          </p:cNvSpPr>
          <p:nvPr>
            <p:ph type="dt" sz="half" idx="10"/>
          </p:nvPr>
        </p:nvSpPr>
        <p:spPr/>
        <p:txBody>
          <a:bodyPr/>
          <a:lstStyle/>
          <a:p>
            <a:fld id="{FD76521C-8099-4EC8-9710-8A94FECF8211}" type="datetime1">
              <a:rPr lang="en-US" smtClean="0"/>
              <a:t>11/10/2021</a:t>
            </a:fld>
            <a:endParaRPr lang="en-US"/>
          </a:p>
        </p:txBody>
      </p:sp>
      <p:sp>
        <p:nvSpPr>
          <p:cNvPr id="5" name="Footer Placeholder 4">
            <a:extLst>
              <a:ext uri="{FF2B5EF4-FFF2-40B4-BE49-F238E27FC236}">
                <a16:creationId xmlns:a16="http://schemas.microsoft.com/office/drawing/2014/main" id="{BE852F5E-F4E2-4464-913F-F9D6675EB3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338A7-A07B-431B-BFFF-D6287787348B}"/>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1360548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an_Border">
    <p:spTree>
      <p:nvGrpSpPr>
        <p:cNvPr id="1" name=""/>
        <p:cNvGrpSpPr/>
        <p:nvPr/>
      </p:nvGrpSpPr>
      <p:grpSpPr>
        <a:xfrm>
          <a:off x="0" y="0"/>
          <a:ext cx="0" cy="0"/>
          <a:chOff x="0" y="0"/>
          <a:chExt cx="0" cy="0"/>
        </a:xfrm>
      </p:grpSpPr>
      <p:sp>
        <p:nvSpPr>
          <p:cNvPr id="8" name="Date Placeholder 7">
            <a:extLst>
              <a:ext uri="{FF2B5EF4-FFF2-40B4-BE49-F238E27FC236}">
                <a16:creationId xmlns:a16="http://schemas.microsoft.com/office/drawing/2014/main" id="{4423FAF6-9A3D-4A49-8294-34DEFD24543E}"/>
              </a:ext>
            </a:extLst>
          </p:cNvPr>
          <p:cNvSpPr>
            <a:spLocks noGrp="1"/>
          </p:cNvSpPr>
          <p:nvPr>
            <p:ph type="dt" sz="half" idx="10"/>
          </p:nvPr>
        </p:nvSpPr>
        <p:spPr/>
        <p:txBody>
          <a:bodyPr/>
          <a:lstStyle/>
          <a:p>
            <a:fld id="{05EE19CF-0196-4591-96F6-F6F616241854}" type="datetime1">
              <a:rPr lang="en-US" smtClean="0"/>
              <a:t>11/10/2021</a:t>
            </a:fld>
            <a:endParaRPr lang="en-US"/>
          </a:p>
        </p:txBody>
      </p:sp>
      <p:sp>
        <p:nvSpPr>
          <p:cNvPr id="10" name="Slide Number Placeholder 9">
            <a:extLst>
              <a:ext uri="{FF2B5EF4-FFF2-40B4-BE49-F238E27FC236}">
                <a16:creationId xmlns:a16="http://schemas.microsoft.com/office/drawing/2014/main" id="{7E126B4D-212E-4350-B508-E51BF49C3503}"/>
              </a:ext>
            </a:extLst>
          </p:cNvPr>
          <p:cNvSpPr>
            <a:spLocks noGrp="1"/>
          </p:cNvSpPr>
          <p:nvPr>
            <p:ph type="sldNum" sz="quarter" idx="12"/>
          </p:nvPr>
        </p:nvSpPr>
        <p:spPr/>
        <p:txBody>
          <a:bodyPr/>
          <a:lstStyle/>
          <a:p>
            <a:fld id="{6E92AE0F-56D7-4910-80FC-2BEB96BAB506}" type="slidenum">
              <a:rPr lang="en-US" smtClean="0"/>
              <a:t>‹#›</a:t>
            </a:fld>
            <a:endParaRPr lang="en-US"/>
          </a:p>
        </p:txBody>
      </p:sp>
      <p:sp>
        <p:nvSpPr>
          <p:cNvPr id="9" name="Title 1">
            <a:extLst>
              <a:ext uri="{FF2B5EF4-FFF2-40B4-BE49-F238E27FC236}">
                <a16:creationId xmlns:a16="http://schemas.microsoft.com/office/drawing/2014/main" id="{EBA13117-B9AE-4478-B83E-2CABBABA8316}"/>
              </a:ext>
            </a:extLst>
          </p:cNvPr>
          <p:cNvSpPr>
            <a:spLocks noGrp="1"/>
          </p:cNvSpPr>
          <p:nvPr>
            <p:ph type="title"/>
          </p:nvPr>
        </p:nvSpPr>
        <p:spPr>
          <a:xfrm>
            <a:off x="838200" y="365125"/>
            <a:ext cx="10515600" cy="1325563"/>
          </a:xfrm>
        </p:spPr>
        <p:txBody>
          <a:bodyPr/>
          <a:lstStyle/>
          <a:p>
            <a:r>
              <a:rPr lang="en-US" dirty="0"/>
              <a:t>Click to edit Master title style</a:t>
            </a:r>
          </a:p>
        </p:txBody>
      </p:sp>
      <p:sp>
        <p:nvSpPr>
          <p:cNvPr id="11" name="Content Placeholder 2">
            <a:extLst>
              <a:ext uri="{FF2B5EF4-FFF2-40B4-BE49-F238E27FC236}">
                <a16:creationId xmlns:a16="http://schemas.microsoft.com/office/drawing/2014/main" id="{B8CB168E-370F-4FC2-A64B-39CA0AA6F0DD}"/>
              </a:ext>
            </a:extLst>
          </p:cNvPr>
          <p:cNvSpPr>
            <a:spLocks noGrp="1"/>
          </p:cNvSpPr>
          <p:nvPr>
            <p:ph idx="1"/>
          </p:nvPr>
        </p:nvSpPr>
        <p:spPr>
          <a:xfrm>
            <a:off x="838200" y="1825625"/>
            <a:ext cx="10515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943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BD3D5-1272-4181-9DC4-FB2B137257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2CD250-CFB3-4FA1-ADCE-ADDD4512BF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1CC75E-C5C8-472F-A5DB-D8BE7EF57D25}"/>
              </a:ext>
            </a:extLst>
          </p:cNvPr>
          <p:cNvSpPr>
            <a:spLocks noGrp="1"/>
          </p:cNvSpPr>
          <p:nvPr>
            <p:ph type="dt" sz="half" idx="10"/>
          </p:nvPr>
        </p:nvSpPr>
        <p:spPr/>
        <p:txBody>
          <a:bodyPr/>
          <a:lstStyle/>
          <a:p>
            <a:fld id="{78DAF777-F3D6-4E3D-9B2B-0D3C8A3933AB}" type="datetime1">
              <a:rPr lang="en-US" smtClean="0"/>
              <a:t>11/10/2021</a:t>
            </a:fld>
            <a:endParaRPr lang="en-US"/>
          </a:p>
        </p:txBody>
      </p:sp>
      <p:sp>
        <p:nvSpPr>
          <p:cNvPr id="5" name="Footer Placeholder 4">
            <a:extLst>
              <a:ext uri="{FF2B5EF4-FFF2-40B4-BE49-F238E27FC236}">
                <a16:creationId xmlns:a16="http://schemas.microsoft.com/office/drawing/2014/main" id="{738C33D5-2372-40DC-9947-C76BD7A603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20AAAD-305C-4455-BE03-055811376FCA}"/>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1434638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0959B-9254-41C0-93C9-B89F06E1CE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FE6D1F-D361-4138-AE56-93CA87929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CC0488-1685-44DD-9E4E-6454D54B9DB8}"/>
              </a:ext>
            </a:extLst>
          </p:cNvPr>
          <p:cNvSpPr>
            <a:spLocks noGrp="1"/>
          </p:cNvSpPr>
          <p:nvPr>
            <p:ph type="dt" sz="half" idx="10"/>
          </p:nvPr>
        </p:nvSpPr>
        <p:spPr/>
        <p:txBody>
          <a:bodyPr/>
          <a:lstStyle/>
          <a:p>
            <a:fld id="{3E0693FC-33F2-4EFF-A3DD-BB528F6FF9A7}" type="datetime1">
              <a:rPr lang="en-US" smtClean="0"/>
              <a:t>11/10/2021</a:t>
            </a:fld>
            <a:endParaRPr lang="en-US"/>
          </a:p>
        </p:txBody>
      </p:sp>
      <p:sp>
        <p:nvSpPr>
          <p:cNvPr id="5" name="Footer Placeholder 4">
            <a:extLst>
              <a:ext uri="{FF2B5EF4-FFF2-40B4-BE49-F238E27FC236}">
                <a16:creationId xmlns:a16="http://schemas.microsoft.com/office/drawing/2014/main" id="{B858DC35-FF7F-44D6-9AF7-79CD183084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3DB0-6AE6-423D-BF8B-C2D4C5442D34}"/>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1161904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01215-CE0A-47A7-815F-A12B5F317B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649307-1569-4DB4-892C-57EB21CAFF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AF1594-738B-4B85-8668-2C15EB6DD7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83500B-F648-479C-8502-A50C25BB1DB1}"/>
              </a:ext>
            </a:extLst>
          </p:cNvPr>
          <p:cNvSpPr>
            <a:spLocks noGrp="1"/>
          </p:cNvSpPr>
          <p:nvPr>
            <p:ph type="dt" sz="half" idx="10"/>
          </p:nvPr>
        </p:nvSpPr>
        <p:spPr/>
        <p:txBody>
          <a:bodyPr/>
          <a:lstStyle/>
          <a:p>
            <a:fld id="{88B26535-2DAA-4530-B7F0-90D0A1DFA098}" type="datetime1">
              <a:rPr lang="en-US" smtClean="0"/>
              <a:t>11/10/2021</a:t>
            </a:fld>
            <a:endParaRPr lang="en-US"/>
          </a:p>
        </p:txBody>
      </p:sp>
      <p:sp>
        <p:nvSpPr>
          <p:cNvPr id="6" name="Footer Placeholder 5">
            <a:extLst>
              <a:ext uri="{FF2B5EF4-FFF2-40B4-BE49-F238E27FC236}">
                <a16:creationId xmlns:a16="http://schemas.microsoft.com/office/drawing/2014/main" id="{B122296C-F1DD-456C-8B5A-77CD507DE3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36A389-AC8D-4FDC-A67F-8FCD9F86F76C}"/>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3866086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3AAB6-32E7-4A72-847F-F8ED1719D7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0824EC-59C3-4ABB-8AF2-CA18314053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35049C-183D-424E-BE4E-0E9438AC42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8270DE-99D1-418A-901A-F974BB45E4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84741C-7BA6-442F-9D9A-4A9E35F7EF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2B6CB4-E094-4AB6-B921-8F5EF78F62CC}"/>
              </a:ext>
            </a:extLst>
          </p:cNvPr>
          <p:cNvSpPr>
            <a:spLocks noGrp="1"/>
          </p:cNvSpPr>
          <p:nvPr>
            <p:ph type="dt" sz="half" idx="10"/>
          </p:nvPr>
        </p:nvSpPr>
        <p:spPr/>
        <p:txBody>
          <a:bodyPr/>
          <a:lstStyle/>
          <a:p>
            <a:fld id="{26B0365C-2098-478A-8499-ABF3B1C50EA3}" type="datetime1">
              <a:rPr lang="en-US" smtClean="0"/>
              <a:t>11/10/2021</a:t>
            </a:fld>
            <a:endParaRPr lang="en-US"/>
          </a:p>
        </p:txBody>
      </p:sp>
      <p:sp>
        <p:nvSpPr>
          <p:cNvPr id="8" name="Footer Placeholder 7">
            <a:extLst>
              <a:ext uri="{FF2B5EF4-FFF2-40B4-BE49-F238E27FC236}">
                <a16:creationId xmlns:a16="http://schemas.microsoft.com/office/drawing/2014/main" id="{B2B9DF39-1FB1-4075-B2D0-AE89C35EEB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A7DD01-D63E-4B6B-86A4-45A13D3818B7}"/>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3379156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6F8B-A9A5-4DE6-87DB-1D3D9D907D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77E737-1302-4C89-AE95-D1332872D2D3}"/>
              </a:ext>
            </a:extLst>
          </p:cNvPr>
          <p:cNvSpPr>
            <a:spLocks noGrp="1"/>
          </p:cNvSpPr>
          <p:nvPr>
            <p:ph type="dt" sz="half" idx="10"/>
          </p:nvPr>
        </p:nvSpPr>
        <p:spPr/>
        <p:txBody>
          <a:bodyPr/>
          <a:lstStyle/>
          <a:p>
            <a:fld id="{E01A869C-E38C-4F24-9503-1AC80A11C2C0}" type="datetime1">
              <a:rPr lang="en-US" smtClean="0"/>
              <a:t>11/10/2021</a:t>
            </a:fld>
            <a:endParaRPr lang="en-US"/>
          </a:p>
        </p:txBody>
      </p:sp>
      <p:sp>
        <p:nvSpPr>
          <p:cNvPr id="4" name="Footer Placeholder 3">
            <a:extLst>
              <a:ext uri="{FF2B5EF4-FFF2-40B4-BE49-F238E27FC236}">
                <a16:creationId xmlns:a16="http://schemas.microsoft.com/office/drawing/2014/main" id="{698498C2-9E79-47EC-994B-F930890A59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229ADB-6AE6-4FE6-9892-23D2DAD7309A}"/>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277289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44F6FF-9B0A-4773-80A5-6C54DDDE01A5}"/>
              </a:ext>
            </a:extLst>
          </p:cNvPr>
          <p:cNvSpPr>
            <a:spLocks noGrp="1"/>
          </p:cNvSpPr>
          <p:nvPr>
            <p:ph type="dt" sz="half" idx="10"/>
          </p:nvPr>
        </p:nvSpPr>
        <p:spPr/>
        <p:txBody>
          <a:bodyPr/>
          <a:lstStyle/>
          <a:p>
            <a:fld id="{4BA0DE34-6A06-43FD-A1D6-16180FDDBA3A}" type="datetime1">
              <a:rPr lang="en-US" smtClean="0"/>
              <a:t>11/10/2021</a:t>
            </a:fld>
            <a:endParaRPr lang="en-US"/>
          </a:p>
        </p:txBody>
      </p:sp>
      <p:sp>
        <p:nvSpPr>
          <p:cNvPr id="3" name="Footer Placeholder 2">
            <a:extLst>
              <a:ext uri="{FF2B5EF4-FFF2-40B4-BE49-F238E27FC236}">
                <a16:creationId xmlns:a16="http://schemas.microsoft.com/office/drawing/2014/main" id="{2D2AFAB1-B30C-4721-93C5-D172E6D17A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B535B7-903D-47DF-853E-385670EA3803}"/>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1708614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6DAA8-057F-45E1-954F-3DCAAB3630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A3AD86-70FF-4EDC-B89D-BA24FBC8A9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0A3DA4-C503-47A3-A13E-A8A1B15C56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C3F4BF-E36B-4DE1-A424-BF4E4A60025D}"/>
              </a:ext>
            </a:extLst>
          </p:cNvPr>
          <p:cNvSpPr>
            <a:spLocks noGrp="1"/>
          </p:cNvSpPr>
          <p:nvPr>
            <p:ph type="dt" sz="half" idx="10"/>
          </p:nvPr>
        </p:nvSpPr>
        <p:spPr/>
        <p:txBody>
          <a:bodyPr/>
          <a:lstStyle/>
          <a:p>
            <a:fld id="{1E1CF85B-14B8-4DC3-88C4-854DE3C7D9EF}" type="datetime1">
              <a:rPr lang="en-US" smtClean="0"/>
              <a:t>11/10/2021</a:t>
            </a:fld>
            <a:endParaRPr lang="en-US"/>
          </a:p>
        </p:txBody>
      </p:sp>
      <p:sp>
        <p:nvSpPr>
          <p:cNvPr id="6" name="Footer Placeholder 5">
            <a:extLst>
              <a:ext uri="{FF2B5EF4-FFF2-40B4-BE49-F238E27FC236}">
                <a16:creationId xmlns:a16="http://schemas.microsoft.com/office/drawing/2014/main" id="{1DE0CE76-E121-4EF8-A168-925936A08B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2A4534-8C65-4569-9C5E-C2FEF1439B51}"/>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199341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D0AAA-9305-4110-A2B2-F864F45E80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1CBD2D-7282-499D-AFEC-E127BB7DF2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FDCB4A-E7EE-4B36-9D10-CE9431CB1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817A76-2185-4869-BE9C-C7E9340E7D36}"/>
              </a:ext>
            </a:extLst>
          </p:cNvPr>
          <p:cNvSpPr>
            <a:spLocks noGrp="1"/>
          </p:cNvSpPr>
          <p:nvPr>
            <p:ph type="dt" sz="half" idx="10"/>
          </p:nvPr>
        </p:nvSpPr>
        <p:spPr/>
        <p:txBody>
          <a:bodyPr/>
          <a:lstStyle/>
          <a:p>
            <a:fld id="{8BC82FA7-A84F-4EFB-87F9-F9329DEFEDE3}" type="datetime1">
              <a:rPr lang="en-US" smtClean="0"/>
              <a:t>11/10/2021</a:t>
            </a:fld>
            <a:endParaRPr lang="en-US"/>
          </a:p>
        </p:txBody>
      </p:sp>
      <p:sp>
        <p:nvSpPr>
          <p:cNvPr id="6" name="Footer Placeholder 5">
            <a:extLst>
              <a:ext uri="{FF2B5EF4-FFF2-40B4-BE49-F238E27FC236}">
                <a16:creationId xmlns:a16="http://schemas.microsoft.com/office/drawing/2014/main" id="{71BEF30B-211B-42FF-91AD-1C7BC760F1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F04A9C-6D1F-4A50-8FBB-20F5CCF4BAC4}"/>
              </a:ext>
            </a:extLst>
          </p:cNvPr>
          <p:cNvSpPr>
            <a:spLocks noGrp="1"/>
          </p:cNvSpPr>
          <p:nvPr>
            <p:ph type="sldNum" sz="quarter" idx="12"/>
          </p:nvPr>
        </p:nvSpPr>
        <p:spPr/>
        <p:txBody>
          <a:bodyPr/>
          <a:lstStyle/>
          <a:p>
            <a:fld id="{E65A8AA5-CE09-470D-8C0D-F4CE732B124B}" type="slidenum">
              <a:rPr lang="en-US" smtClean="0"/>
              <a:t>‹#›</a:t>
            </a:fld>
            <a:endParaRPr lang="en-US"/>
          </a:p>
        </p:txBody>
      </p:sp>
    </p:spTree>
    <p:extLst>
      <p:ext uri="{BB962C8B-B14F-4D97-AF65-F5344CB8AC3E}">
        <p14:creationId xmlns:p14="http://schemas.microsoft.com/office/powerpoint/2010/main" val="243035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EFEC62-19F1-407D-A77D-3567859DCC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BDDC7D-ECE9-42C0-AECE-83D095DBE3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6C9A08-ACDA-4FB9-9941-6ADA3EB5E4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A3BD-316C-4DE7-B8E8-61C95DE0962A}" type="datetime1">
              <a:rPr lang="en-US" smtClean="0"/>
              <a:t>11/10/2021</a:t>
            </a:fld>
            <a:endParaRPr lang="en-US"/>
          </a:p>
        </p:txBody>
      </p:sp>
      <p:sp>
        <p:nvSpPr>
          <p:cNvPr id="5" name="Footer Placeholder 4">
            <a:extLst>
              <a:ext uri="{FF2B5EF4-FFF2-40B4-BE49-F238E27FC236}">
                <a16:creationId xmlns:a16="http://schemas.microsoft.com/office/drawing/2014/main" id="{D18B34B3-874F-4927-BF6D-5EA08682E4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63A123-3B1E-4099-A7FD-B692DC5122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A8AA5-CE09-470D-8C0D-F4CE732B124B}" type="slidenum">
              <a:rPr lang="en-US" smtClean="0"/>
              <a:t>‹#›</a:t>
            </a:fld>
            <a:endParaRPr lang="en-US"/>
          </a:p>
        </p:txBody>
      </p:sp>
    </p:spTree>
    <p:extLst>
      <p:ext uri="{BB962C8B-B14F-4D97-AF65-F5344CB8AC3E}">
        <p14:creationId xmlns:p14="http://schemas.microsoft.com/office/powerpoint/2010/main" val="3318252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portland.gov/omf/charter-review-commission/information-about-community-listening-sessions-0" TargetMode="External"/><Relationship Id="rId7" Type="http://schemas.openxmlformats.org/officeDocument/2006/relationships/hyperlink" Target="mailto:CharterReview2020@portlandoregon.gov" TargetMode="External"/><Relationship Id="rId2" Type="http://schemas.openxmlformats.org/officeDocument/2006/relationships/hyperlink" Target="https://www.portland.gov/omf/charter-review-commission" TargetMode="External"/><Relationship Id="rId1" Type="http://schemas.openxmlformats.org/officeDocument/2006/relationships/slideLayout" Target="../slideLayouts/slideLayout2.xml"/><Relationship Id="rId6" Type="http://schemas.openxmlformats.org/officeDocument/2006/relationships/hyperlink" Target="https://signup.e2ma.net/signup/1934477/1887537/" TargetMode="External"/><Relationship Id="rId5" Type="http://schemas.openxmlformats.org/officeDocument/2006/relationships/hyperlink" Target="https://www.portland.gov/omf/charter-review-commission/charter-public-comments" TargetMode="External"/><Relationship Id="rId4" Type="http://schemas.openxmlformats.org/officeDocument/2006/relationships/hyperlink" Target="https://www.portland.gov/omf/charter-review-commission/chartertestif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299FB5-52B2-4FC0-AA59-CD79C7814129}"/>
              </a:ext>
            </a:extLst>
          </p:cNvPr>
          <p:cNvSpPr>
            <a:spLocks noGrp="1"/>
          </p:cNvSpPr>
          <p:nvPr>
            <p:ph type="ctrTitle"/>
          </p:nvPr>
        </p:nvSpPr>
        <p:spPr/>
        <p:txBody>
          <a:bodyPr/>
          <a:lstStyle/>
          <a:p>
            <a:r>
              <a:rPr lang="en-US" dirty="0"/>
              <a:t>Portland City Charter Review</a:t>
            </a:r>
          </a:p>
        </p:txBody>
      </p:sp>
      <p:sp>
        <p:nvSpPr>
          <p:cNvPr id="6" name="Subtitle 5">
            <a:extLst>
              <a:ext uri="{FF2B5EF4-FFF2-40B4-BE49-F238E27FC236}">
                <a16:creationId xmlns:a16="http://schemas.microsoft.com/office/drawing/2014/main" id="{063751A6-999F-4BAA-A1A6-E0D024D0EFE7}"/>
              </a:ext>
            </a:extLst>
          </p:cNvPr>
          <p:cNvSpPr>
            <a:spLocks noGrp="1"/>
          </p:cNvSpPr>
          <p:nvPr>
            <p:ph type="subTitle" idx="1"/>
          </p:nvPr>
        </p:nvSpPr>
        <p:spPr>
          <a:xfrm>
            <a:off x="1524000" y="4328160"/>
            <a:ext cx="9144000" cy="929640"/>
          </a:xfrm>
        </p:spPr>
        <p:txBody>
          <a:bodyPr>
            <a:noAutofit/>
          </a:bodyPr>
          <a:lstStyle/>
          <a:p>
            <a:r>
              <a:rPr lang="en-US" sz="2800" dirty="0"/>
              <a:t>Dr. Melanie Billings-Yun</a:t>
            </a:r>
          </a:p>
          <a:p>
            <a:r>
              <a:rPr lang="en-US" sz="2800" dirty="0"/>
              <a:t>Portland Charter Review Commissioner</a:t>
            </a:r>
          </a:p>
          <a:p>
            <a:r>
              <a:rPr lang="en-US" sz="2800" dirty="0"/>
              <a:t>11/17/2021</a:t>
            </a:r>
          </a:p>
        </p:txBody>
      </p:sp>
      <p:sp>
        <p:nvSpPr>
          <p:cNvPr id="4" name="Slide Number Placeholder 3">
            <a:extLst>
              <a:ext uri="{FF2B5EF4-FFF2-40B4-BE49-F238E27FC236}">
                <a16:creationId xmlns:a16="http://schemas.microsoft.com/office/drawing/2014/main" id="{7AD95342-3768-442A-99EB-889DA14DDC85}"/>
              </a:ext>
            </a:extLst>
          </p:cNvPr>
          <p:cNvSpPr>
            <a:spLocks noGrp="1"/>
          </p:cNvSpPr>
          <p:nvPr>
            <p:ph type="sldNum" sz="quarter" idx="12"/>
          </p:nvPr>
        </p:nvSpPr>
        <p:spPr/>
        <p:txBody>
          <a:bodyPr/>
          <a:lstStyle/>
          <a:p>
            <a:fld id="{E65A8AA5-CE09-470D-8C0D-F4CE732B124B}" type="slidenum">
              <a:rPr lang="en-US" smtClean="0"/>
              <a:t>1</a:t>
            </a:fld>
            <a:endParaRPr lang="en-US"/>
          </a:p>
        </p:txBody>
      </p:sp>
    </p:spTree>
    <p:extLst>
      <p:ext uri="{BB962C8B-B14F-4D97-AF65-F5344CB8AC3E}">
        <p14:creationId xmlns:p14="http://schemas.microsoft.com/office/powerpoint/2010/main" val="3547293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822B6D8-4A38-4B20-87E4-F3B910979C16}"/>
              </a:ext>
            </a:extLst>
          </p:cNvPr>
          <p:cNvSpPr>
            <a:spLocks noGrp="1"/>
          </p:cNvSpPr>
          <p:nvPr>
            <p:ph type="sldNum" sz="quarter" idx="12"/>
          </p:nvPr>
        </p:nvSpPr>
        <p:spPr/>
        <p:txBody>
          <a:bodyPr/>
          <a:lstStyle/>
          <a:p>
            <a:fld id="{6E92AE0F-56D7-4910-80FC-2BEB96BAB506}" type="slidenum">
              <a:rPr lang="en-US" smtClean="0"/>
              <a:t>10</a:t>
            </a:fld>
            <a:endParaRPr lang="en-US"/>
          </a:p>
        </p:txBody>
      </p:sp>
      <p:sp>
        <p:nvSpPr>
          <p:cNvPr id="3" name="Title 2">
            <a:extLst>
              <a:ext uri="{FF2B5EF4-FFF2-40B4-BE49-F238E27FC236}">
                <a16:creationId xmlns:a16="http://schemas.microsoft.com/office/drawing/2014/main" id="{DE2B14CE-48EB-4318-AD99-1CFC2F9259BB}"/>
              </a:ext>
            </a:extLst>
          </p:cNvPr>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City Council Elections Research Questions</a:t>
            </a:r>
          </a:p>
        </p:txBody>
      </p:sp>
      <p:sp>
        <p:nvSpPr>
          <p:cNvPr id="4" name="Content Placeholder 3">
            <a:extLst>
              <a:ext uri="{FF2B5EF4-FFF2-40B4-BE49-F238E27FC236}">
                <a16:creationId xmlns:a16="http://schemas.microsoft.com/office/drawing/2014/main" id="{D2351CC4-F3C9-4147-9A15-C9BC2CA501FE}"/>
              </a:ext>
            </a:extLst>
          </p:cNvPr>
          <p:cNvSpPr>
            <a:spLocks noGrp="1"/>
          </p:cNvSpPr>
          <p:nvPr>
            <p:ph idx="1"/>
          </p:nvPr>
        </p:nvSpPr>
        <p:spPr/>
        <p:txBody>
          <a:bodyPr/>
          <a:lstStyle/>
          <a:p>
            <a:r>
              <a:rPr lang="en-US" dirty="0"/>
              <a:t>Size of City Council</a:t>
            </a:r>
          </a:p>
          <a:p>
            <a:r>
              <a:rPr lang="en-US" dirty="0"/>
              <a:t>How should Councilors be elected (district, at-large, or hybrid)?</a:t>
            </a:r>
          </a:p>
          <a:p>
            <a:pPr marL="914400" lvl="1" indent="-457200">
              <a:buFont typeface="Courier New" panose="02070309020205020404" pitchFamily="49" charset="0"/>
              <a:buChar char="o"/>
            </a:pPr>
            <a:r>
              <a:rPr lang="en-US" sz="2600" dirty="0"/>
              <a:t>How many districts; how drawn?</a:t>
            </a:r>
          </a:p>
          <a:p>
            <a:pPr marL="914400" lvl="1" indent="-457200">
              <a:buFont typeface="Courier New" panose="02070309020205020404" pitchFamily="49" charset="0"/>
              <a:buChar char="o"/>
            </a:pPr>
            <a:r>
              <a:rPr lang="en-US" sz="2600" dirty="0"/>
              <a:t>Single representative or multi-member?</a:t>
            </a:r>
          </a:p>
          <a:p>
            <a:r>
              <a:rPr lang="en-US" dirty="0"/>
              <a:t>Form of voting (winner-take-all, rank choice, approval)?</a:t>
            </a:r>
          </a:p>
          <a:p>
            <a:r>
              <a:rPr lang="en-US" dirty="0"/>
              <a:t>Timing of elections</a:t>
            </a:r>
          </a:p>
          <a:p>
            <a:r>
              <a:rPr lang="en-US" dirty="0">
                <a:solidFill>
                  <a:schemeClr val="bg1">
                    <a:lumMod val="50000"/>
                  </a:schemeClr>
                </a:solidFill>
              </a:rPr>
              <a:t>Who has the right to vote?</a:t>
            </a:r>
          </a:p>
          <a:p>
            <a:r>
              <a:rPr lang="en-US" dirty="0">
                <a:solidFill>
                  <a:schemeClr val="bg1">
                    <a:lumMod val="50000"/>
                  </a:schemeClr>
                </a:solidFill>
              </a:rPr>
              <a:t>Campaign finance</a:t>
            </a:r>
          </a:p>
          <a:p>
            <a:endParaRPr lang="en-US" dirty="0"/>
          </a:p>
          <a:p>
            <a:endParaRPr lang="en-US" dirty="0"/>
          </a:p>
        </p:txBody>
      </p:sp>
    </p:spTree>
    <p:extLst>
      <p:ext uri="{BB962C8B-B14F-4D97-AF65-F5344CB8AC3E}">
        <p14:creationId xmlns:p14="http://schemas.microsoft.com/office/powerpoint/2010/main" val="898098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A31C5FD-A174-456F-B7E2-495BD9440701}"/>
              </a:ext>
            </a:extLst>
          </p:cNvPr>
          <p:cNvGraphicFramePr>
            <a:graphicFrameLocks noGrp="1"/>
          </p:cNvGraphicFramePr>
          <p:nvPr>
            <p:extLst>
              <p:ext uri="{D42A27DB-BD31-4B8C-83A1-F6EECF244321}">
                <p14:modId xmlns:p14="http://schemas.microsoft.com/office/powerpoint/2010/main" val="3583254582"/>
              </p:ext>
            </p:extLst>
          </p:nvPr>
        </p:nvGraphicFramePr>
        <p:xfrm>
          <a:off x="1087120" y="1113456"/>
          <a:ext cx="10188844" cy="2310464"/>
        </p:xfrm>
        <a:graphic>
          <a:graphicData uri="http://schemas.openxmlformats.org/drawingml/2006/table">
            <a:tbl>
              <a:tblPr firstRow="1" bandRow="1">
                <a:tableStyleId>{5C22544A-7EE6-4342-B048-85BDC9FD1C3A}</a:tableStyleId>
              </a:tblPr>
              <a:tblGrid>
                <a:gridCol w="10188844">
                  <a:extLst>
                    <a:ext uri="{9D8B030D-6E8A-4147-A177-3AD203B41FA5}">
                      <a16:colId xmlns:a16="http://schemas.microsoft.com/office/drawing/2014/main" val="121814846"/>
                    </a:ext>
                  </a:extLst>
                </a:gridCol>
              </a:tblGrid>
              <a:tr h="801915">
                <a:tc>
                  <a:txBody>
                    <a:bodyPr/>
                    <a:lstStyle/>
                    <a:p>
                      <a:r>
                        <a:rPr lang="en-US" sz="2800" dirty="0"/>
                        <a:t>Council Elections Consensus Recommendations to Date</a:t>
                      </a:r>
                    </a:p>
                  </a:txBody>
                  <a:tcPr/>
                </a:tc>
                <a:extLst>
                  <a:ext uri="{0D108BD9-81ED-4DB2-BD59-A6C34878D82A}">
                    <a16:rowId xmlns:a16="http://schemas.microsoft.com/office/drawing/2014/main" val="3003375108"/>
                  </a:ext>
                </a:extLst>
              </a:tr>
              <a:tr h="801915">
                <a:tc>
                  <a:txBody>
                    <a:bodyPr/>
                    <a:lstStyle/>
                    <a:p>
                      <a:r>
                        <a:rPr lang="en-US" sz="2800" b="1" dirty="0"/>
                        <a:t>Increase size of City Council</a:t>
                      </a:r>
                    </a:p>
                  </a:txBody>
                  <a:tcPr/>
                </a:tc>
                <a:extLst>
                  <a:ext uri="{0D108BD9-81ED-4DB2-BD59-A6C34878D82A}">
                    <a16:rowId xmlns:a16="http://schemas.microsoft.com/office/drawing/2014/main" val="3987442196"/>
                  </a:ext>
                </a:extLst>
              </a:tr>
              <a:tr h="706634">
                <a:tc>
                  <a:txBody>
                    <a:bodyPr/>
                    <a:lstStyle/>
                    <a:p>
                      <a:r>
                        <a:rPr lang="en-US" sz="2800" b="1" dirty="0"/>
                        <a:t>District representation</a:t>
                      </a:r>
                    </a:p>
                  </a:txBody>
                  <a:tcPr/>
                </a:tc>
                <a:extLst>
                  <a:ext uri="{0D108BD9-81ED-4DB2-BD59-A6C34878D82A}">
                    <a16:rowId xmlns:a16="http://schemas.microsoft.com/office/drawing/2014/main" val="2226193116"/>
                  </a:ext>
                </a:extLst>
              </a:tr>
            </a:tbl>
          </a:graphicData>
        </a:graphic>
      </p:graphicFrame>
      <p:sp>
        <p:nvSpPr>
          <p:cNvPr id="2" name="Slide Number Placeholder 1">
            <a:extLst>
              <a:ext uri="{FF2B5EF4-FFF2-40B4-BE49-F238E27FC236}">
                <a16:creationId xmlns:a16="http://schemas.microsoft.com/office/drawing/2014/main" id="{4C90F5FB-DF8D-4473-BBD2-4BE9AA04EA86}"/>
              </a:ext>
            </a:extLst>
          </p:cNvPr>
          <p:cNvSpPr>
            <a:spLocks noGrp="1"/>
          </p:cNvSpPr>
          <p:nvPr>
            <p:ph type="sldNum" sz="quarter" idx="12"/>
          </p:nvPr>
        </p:nvSpPr>
        <p:spPr/>
        <p:txBody>
          <a:bodyPr/>
          <a:lstStyle/>
          <a:p>
            <a:fld id="{E65A8AA5-CE09-470D-8C0D-F4CE732B124B}" type="slidenum">
              <a:rPr lang="en-US" smtClean="0"/>
              <a:t>11</a:t>
            </a:fld>
            <a:endParaRPr lang="en-US"/>
          </a:p>
        </p:txBody>
      </p:sp>
    </p:spTree>
    <p:extLst>
      <p:ext uri="{BB962C8B-B14F-4D97-AF65-F5344CB8AC3E}">
        <p14:creationId xmlns:p14="http://schemas.microsoft.com/office/powerpoint/2010/main" val="4003277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77874-C425-4CEA-86C1-ACD1CA0072C5}"/>
              </a:ext>
            </a:extLst>
          </p:cNvPr>
          <p:cNvSpPr>
            <a:spLocks noGrp="1"/>
          </p:cNvSpPr>
          <p:nvPr>
            <p:ph type="title"/>
          </p:nvPr>
        </p:nvSpPr>
        <p:spPr/>
        <p:txBody>
          <a:bodyPr/>
          <a:lstStyle/>
          <a:p>
            <a:r>
              <a:rPr lang="en-US" b="1" dirty="0">
                <a:latin typeface="+mn-lt"/>
              </a:rPr>
              <a:t>Problems We Face</a:t>
            </a:r>
          </a:p>
        </p:txBody>
      </p:sp>
      <p:sp>
        <p:nvSpPr>
          <p:cNvPr id="3" name="Content Placeholder 2">
            <a:extLst>
              <a:ext uri="{FF2B5EF4-FFF2-40B4-BE49-F238E27FC236}">
                <a16:creationId xmlns:a16="http://schemas.microsoft.com/office/drawing/2014/main" id="{07222C1F-D175-4484-B5C9-1D2930F96D9A}"/>
              </a:ext>
            </a:extLst>
          </p:cNvPr>
          <p:cNvSpPr>
            <a:spLocks noGrp="1"/>
          </p:cNvSpPr>
          <p:nvPr>
            <p:ph idx="1"/>
          </p:nvPr>
        </p:nvSpPr>
        <p:spPr>
          <a:xfrm>
            <a:off x="741680" y="1493520"/>
            <a:ext cx="10688320" cy="4999355"/>
          </a:xfrm>
        </p:spPr>
        <p:txBody>
          <a:bodyPr>
            <a:normAutofit/>
          </a:bodyPr>
          <a:lstStyle/>
          <a:p>
            <a:pPr marL="342900" marR="0" lvl="0" indent="-342900">
              <a:lnSpc>
                <a:spcPct val="100000"/>
              </a:lnSpc>
              <a:spcBef>
                <a:spcPts val="0"/>
              </a:spcBef>
              <a:spcAft>
                <a:spcPts val="600"/>
              </a:spcAft>
              <a:buFont typeface="Symbol" panose="05050102010706020507" pitchFamily="18" charset="2"/>
              <a:buChar char=""/>
            </a:pPr>
            <a:r>
              <a:rPr lang="en-US" sz="2600" dirty="0">
                <a:effectLst/>
                <a:latin typeface="Calibri" panose="020F0502020204030204" pitchFamily="34" charset="0"/>
                <a:ea typeface="Calibri" panose="020F0502020204030204" pitchFamily="34" charset="0"/>
                <a:cs typeface="Calibri" panose="020F0502020204030204" pitchFamily="34" charset="0"/>
              </a:rPr>
              <a:t>Measure to change form of government has failed 7 times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lnSpc>
                <a:spcPct val="100000"/>
              </a:lnSpc>
              <a:spcBef>
                <a:spcPts val="0"/>
              </a:spcBef>
              <a:spcAft>
                <a:spcPts val="600"/>
              </a:spcAft>
              <a:buFont typeface="Courier New" panose="02070309020205020404" pitchFamily="49" charset="0"/>
              <a:buChar char="o"/>
            </a:pPr>
            <a:r>
              <a:rPr lang="en-US" sz="2600" dirty="0">
                <a:effectLst/>
                <a:latin typeface="Calibri" panose="020F0502020204030204" pitchFamily="34" charset="0"/>
                <a:ea typeface="Calibri" panose="020F0502020204030204" pitchFamily="34" charset="0"/>
                <a:cs typeface="Calibri" panose="020F0502020204030204" pitchFamily="34" charset="0"/>
              </a:rPr>
              <a:t>Last 2 times (2002, 2007) failed by a margin of over 3 to 1</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600"/>
              </a:spcAft>
              <a:buFont typeface="Symbol" panose="05050102010706020507" pitchFamily="18" charset="2"/>
              <a:buChar char=""/>
            </a:pPr>
            <a:r>
              <a:rPr lang="en-US" sz="2600" dirty="0">
                <a:effectLst/>
                <a:latin typeface="Calibri" panose="020F0502020204030204" pitchFamily="34" charset="0"/>
                <a:ea typeface="Calibri" panose="020F0502020204030204" pitchFamily="34" charset="0"/>
                <a:cs typeface="Calibri" panose="020F0502020204030204" pitchFamily="34" charset="0"/>
              </a:rPr>
              <a:t>Primary reasons: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nSpc>
                <a:spcPct val="100000"/>
              </a:lnSpc>
              <a:spcBef>
                <a:spcPts val="0"/>
              </a:spcBef>
              <a:spcAft>
                <a:spcPts val="600"/>
              </a:spcAft>
              <a:buFont typeface="Courier New" panose="02070309020205020404" pitchFamily="49" charset="0"/>
              <a:buChar char="o"/>
            </a:pPr>
            <a:r>
              <a:rPr lang="en-US" sz="2600" dirty="0">
                <a:effectLst/>
                <a:latin typeface="Calibri" panose="020F0502020204030204" pitchFamily="34" charset="0"/>
                <a:ea typeface="Calibri" panose="020F0502020204030204" pitchFamily="34" charset="0"/>
                <a:cs typeface="Calibri" panose="020F0502020204030204" pitchFamily="34" charset="0"/>
              </a:rPr>
              <a:t>Strong mayor—too much power</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nSpc>
                <a:spcPct val="100000"/>
              </a:lnSpc>
              <a:spcBef>
                <a:spcPts val="0"/>
              </a:spcBef>
              <a:spcAft>
                <a:spcPts val="600"/>
              </a:spcAft>
              <a:buFont typeface="Courier New" panose="02070309020205020404" pitchFamily="49" charset="0"/>
              <a:buChar char="o"/>
            </a:pPr>
            <a:r>
              <a:rPr lang="en-US" sz="2600" dirty="0">
                <a:effectLst/>
                <a:latin typeface="Calibri" panose="020F0502020204030204" pitchFamily="34" charset="0"/>
                <a:ea typeface="Calibri" panose="020F0502020204030204" pitchFamily="34" charset="0"/>
                <a:cs typeface="Calibri" panose="020F0502020204030204" pitchFamily="34" charset="0"/>
              </a:rPr>
              <a:t>No need; Portland is a model US city; most livable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nSpc>
                <a:spcPct val="100000"/>
              </a:lnSpc>
              <a:spcBef>
                <a:spcPts val="0"/>
              </a:spcBef>
              <a:spcAft>
                <a:spcPts val="600"/>
              </a:spcAft>
              <a:buFont typeface="Courier New" panose="02070309020205020404" pitchFamily="49" charset="0"/>
              <a:buChar char="o"/>
            </a:pPr>
            <a:r>
              <a:rPr lang="en-US" sz="2600" dirty="0">
                <a:effectLst/>
                <a:latin typeface="Calibri" panose="020F0502020204030204" pitchFamily="34" charset="0"/>
                <a:ea typeface="Calibri" panose="020F0502020204030204" pitchFamily="34" charset="0"/>
                <a:cs typeface="Calibri" panose="020F0502020204030204" pitchFamily="34" charset="0"/>
              </a:rPr>
              <a:t>Current form of government is accountable, responsive, and innovative</a:t>
            </a:r>
          </a:p>
          <a:p>
            <a:pPr marL="914400" marR="0" lvl="1" indent="-457200">
              <a:lnSpc>
                <a:spcPct val="100000"/>
              </a:lnSpc>
              <a:spcBef>
                <a:spcPts val="0"/>
              </a:spcBef>
              <a:spcAft>
                <a:spcPts val="600"/>
              </a:spcAft>
              <a:buFont typeface="Courier New" panose="02070309020205020404" pitchFamily="49" charset="0"/>
              <a:buChar char="o"/>
            </a:pPr>
            <a:r>
              <a:rPr lang="en-US" sz="2600" dirty="0">
                <a:effectLst/>
                <a:latin typeface="Calibri" panose="020F0502020204030204" pitchFamily="34" charset="0"/>
                <a:ea typeface="Calibri" panose="020F0502020204030204" pitchFamily="34" charset="0"/>
                <a:cs typeface="Calibri" panose="020F0502020204030204" pitchFamily="34" charset="0"/>
              </a:rPr>
              <a:t>Recommendations went to City Council, which largely opposed it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lnSpc>
                <a:spcPct val="100000"/>
              </a:lnSpc>
              <a:spcBef>
                <a:spcPts val="0"/>
              </a:spcBef>
              <a:spcAft>
                <a:spcPts val="600"/>
              </a:spcAft>
              <a:buFont typeface="Courier New" panose="02070309020205020404" pitchFamily="49" charset="0"/>
              <a:buChar char="o"/>
            </a:pPr>
            <a:r>
              <a:rPr lang="en-US" sz="2600" dirty="0">
                <a:effectLst/>
                <a:latin typeface="Calibri" panose="020F0502020204030204" pitchFamily="34" charset="0"/>
                <a:ea typeface="Calibri" panose="020F0502020204030204" pitchFamily="34" charset="0"/>
                <a:cs typeface="Calibri" panose="020F0502020204030204" pitchFamily="34" charset="0"/>
              </a:rPr>
              <a:t>Addressed only ending commission form of govt, not council elections</a:t>
            </a:r>
          </a:p>
          <a:p>
            <a:pPr marL="914400" lvl="1" indent="-457200">
              <a:lnSpc>
                <a:spcPct val="100000"/>
              </a:lnSpc>
              <a:spcBef>
                <a:spcPts val="0"/>
              </a:spcBef>
              <a:spcAft>
                <a:spcPts val="600"/>
              </a:spcAft>
              <a:buFont typeface="Courier New" panose="02070309020205020404" pitchFamily="49" charset="0"/>
              <a:buChar char="o"/>
            </a:pPr>
            <a:r>
              <a:rPr lang="en-US" sz="2600" dirty="0">
                <a:latin typeface="Calibri" panose="020F0502020204030204" pitchFamily="34" charset="0"/>
                <a:ea typeface="Calibri" panose="020F0502020204030204" pitchFamily="34" charset="0"/>
                <a:cs typeface="Calibri" panose="020F0502020204030204" pitchFamily="34" charset="0"/>
              </a:rPr>
              <a:t>Voters felt r</a:t>
            </a:r>
            <a:r>
              <a:rPr lang="en-US" sz="2600" dirty="0">
                <a:effectLst/>
                <a:latin typeface="Calibri" panose="020F0502020204030204" pitchFamily="34" charset="0"/>
                <a:ea typeface="Calibri" panose="020F0502020204030204" pitchFamily="34" charset="0"/>
                <a:cs typeface="Calibri" panose="020F0502020204030204" pitchFamily="34" charset="0"/>
              </a:rPr>
              <a:t>eform bill was rushed; no time to really study issue</a:t>
            </a:r>
          </a:p>
          <a:p>
            <a:pPr marL="914400" lvl="1" indent="-457200">
              <a:lnSpc>
                <a:spcPct val="100000"/>
              </a:lnSpc>
              <a:spcBef>
                <a:spcPts val="0"/>
              </a:spcBef>
              <a:spcAft>
                <a:spcPts val="600"/>
              </a:spcAft>
              <a:buFont typeface="Courier New" panose="02070309020205020404" pitchFamily="49" charset="0"/>
              <a:buChar char="o"/>
            </a:pPr>
            <a:r>
              <a:rPr lang="en-US" sz="2600" dirty="0">
                <a:latin typeface="Calibri" panose="020F0502020204030204" pitchFamily="34" charset="0"/>
                <a:ea typeface="Calibri" panose="020F0502020204030204" pitchFamily="34" charset="0"/>
                <a:cs typeface="Calibri" panose="020F0502020204030204" pitchFamily="34" charset="0"/>
              </a:rPr>
              <a:t>Top-down change; public not involved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Courier New" panose="02070309020205020404" pitchFamily="49" charset="0"/>
              <a:buChar char="o"/>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86543208-D075-442F-96FC-21324115DDAA}"/>
              </a:ext>
            </a:extLst>
          </p:cNvPr>
          <p:cNvSpPr>
            <a:spLocks noGrp="1"/>
          </p:cNvSpPr>
          <p:nvPr>
            <p:ph type="sldNum" sz="quarter" idx="12"/>
          </p:nvPr>
        </p:nvSpPr>
        <p:spPr/>
        <p:txBody>
          <a:bodyPr/>
          <a:lstStyle/>
          <a:p>
            <a:fld id="{E65A8AA5-CE09-470D-8C0D-F4CE732B124B}" type="slidenum">
              <a:rPr lang="en-US" smtClean="0"/>
              <a:t>12</a:t>
            </a:fld>
            <a:endParaRPr lang="en-US"/>
          </a:p>
        </p:txBody>
      </p:sp>
    </p:spTree>
    <p:extLst>
      <p:ext uri="{BB962C8B-B14F-4D97-AF65-F5344CB8AC3E}">
        <p14:creationId xmlns:p14="http://schemas.microsoft.com/office/powerpoint/2010/main" val="2480769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238BF-1C15-4CF5-8CA6-E08E7CC0B43F}"/>
              </a:ext>
            </a:extLst>
          </p:cNvPr>
          <p:cNvSpPr>
            <a:spLocks noGrp="1"/>
          </p:cNvSpPr>
          <p:nvPr>
            <p:ph type="title"/>
          </p:nvPr>
        </p:nvSpPr>
        <p:spPr/>
        <p:txBody>
          <a:bodyPr/>
          <a:lstStyle/>
          <a:p>
            <a:r>
              <a:rPr lang="en-US" b="1" dirty="0">
                <a:latin typeface="+mn-lt"/>
              </a:rPr>
              <a:t>Differences from Past</a:t>
            </a:r>
          </a:p>
        </p:txBody>
      </p:sp>
      <p:sp>
        <p:nvSpPr>
          <p:cNvPr id="3" name="Content Placeholder 2">
            <a:extLst>
              <a:ext uri="{FF2B5EF4-FFF2-40B4-BE49-F238E27FC236}">
                <a16:creationId xmlns:a16="http://schemas.microsoft.com/office/drawing/2014/main" id="{C6242F4B-A519-4744-B9C3-2078FBE419A5}"/>
              </a:ext>
            </a:extLst>
          </p:cNvPr>
          <p:cNvSpPr>
            <a:spLocks noGrp="1"/>
          </p:cNvSpPr>
          <p:nvPr>
            <p:ph idx="1"/>
          </p:nvPr>
        </p:nvSpPr>
        <p:spPr/>
        <p:txBody>
          <a:bodyPr/>
          <a:lstStyle/>
          <a:p>
            <a:pPr marL="342900" marR="0" lvl="0" indent="-342900">
              <a:lnSpc>
                <a:spcPct val="100000"/>
              </a:lnSpc>
              <a:spcBef>
                <a:spcPts val="0"/>
              </a:spcBef>
              <a:spcAft>
                <a:spcPts val="1200"/>
              </a:spcAft>
              <a:buFont typeface="Symbol" panose="05050102010706020507" pitchFamily="18" charset="2"/>
              <a:buChar char=""/>
            </a:pPr>
            <a:r>
              <a:rPr lang="en-US" sz="2600" dirty="0">
                <a:effectLst/>
                <a:latin typeface="Calibri" panose="020F0502020204030204" pitchFamily="34" charset="0"/>
                <a:ea typeface="Calibri" panose="020F0502020204030204" pitchFamily="34" charset="0"/>
                <a:cs typeface="Calibri" panose="020F0502020204030204" pitchFamily="34" charset="0"/>
              </a:rPr>
              <a:t>No one any longer believes Portland is a model city.</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Font typeface="Symbol" panose="05050102010706020507" pitchFamily="18" charset="2"/>
              <a:buChar char=""/>
            </a:pPr>
            <a:r>
              <a:rPr lang="en-US" sz="2600" dirty="0">
                <a:effectLst/>
                <a:latin typeface="Calibri" panose="020F0502020204030204" pitchFamily="34" charset="0"/>
                <a:ea typeface="Calibri" panose="020F0502020204030204" pitchFamily="34" charset="0"/>
                <a:cs typeface="Calibri" panose="020F0502020204030204" pitchFamily="34" charset="0"/>
              </a:rPr>
              <a:t>Amendment goes straight to voters if 15 or more agree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0000"/>
              </a:lnSpc>
              <a:spcBef>
                <a:spcPts val="0"/>
              </a:spcBef>
              <a:spcAft>
                <a:spcPts val="120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Calibri" panose="020F0502020204030204" pitchFamily="34" charset="0"/>
              </a:rPr>
              <a:t>S</a:t>
            </a:r>
            <a:r>
              <a:rPr lang="en-US" sz="2600" dirty="0">
                <a:effectLst/>
                <a:latin typeface="Calibri" panose="020F0502020204030204" pitchFamily="34" charset="0"/>
                <a:ea typeface="Calibri" panose="020F0502020204030204" pitchFamily="34" charset="0"/>
                <a:cs typeface="Calibri" panose="020F0502020204030204" pitchFamily="34" charset="0"/>
              </a:rPr>
              <a:t>tudying and rectifying reasons for past failures</a:t>
            </a:r>
          </a:p>
          <a:p>
            <a:pPr marL="342900" indent="-342900">
              <a:lnSpc>
                <a:spcPct val="100000"/>
              </a:lnSpc>
              <a:spcBef>
                <a:spcPts val="0"/>
              </a:spcBef>
              <a:spcAft>
                <a:spcPts val="120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Calibri" panose="020F0502020204030204" pitchFamily="34" charset="0"/>
              </a:rPr>
              <a:t>Extensive research on comparable cities’ experiences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Font typeface="Symbol" panose="05050102010706020507" pitchFamily="18" charset="2"/>
              <a:buChar char=""/>
            </a:pPr>
            <a:r>
              <a:rPr lang="en-US" sz="2600" dirty="0">
                <a:effectLst/>
                <a:latin typeface="Calibri" panose="020F0502020204030204" pitchFamily="34" charset="0"/>
                <a:ea typeface="Calibri" panose="020F0502020204030204" pitchFamily="34" charset="0"/>
                <a:cs typeface="Calibri" panose="020F0502020204030204" pitchFamily="34" charset="0"/>
              </a:rPr>
              <a:t>Meeting with bureaus, unions, and civil society</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Font typeface="Symbol" panose="05050102010706020507" pitchFamily="18" charset="2"/>
              <a:buChar char=""/>
            </a:pPr>
            <a:r>
              <a:rPr lang="en-US" sz="2600" dirty="0">
                <a:effectLst/>
                <a:latin typeface="Calibri" panose="020F0502020204030204" pitchFamily="34" charset="0"/>
                <a:ea typeface="Calibri" panose="020F0502020204030204" pitchFamily="34" charset="0"/>
                <a:cs typeface="Calibri" panose="020F0502020204030204" pitchFamily="34" charset="0"/>
              </a:rPr>
              <a:t>Open meetings and high level of community engagement—</a:t>
            </a:r>
            <a:r>
              <a:rPr lang="en-US" sz="2600" b="1" dirty="0">
                <a:effectLst/>
                <a:latin typeface="Calibri" panose="020F0502020204030204" pitchFamily="34" charset="0"/>
                <a:ea typeface="Calibri" panose="020F0502020204030204" pitchFamily="34" charset="0"/>
                <a:cs typeface="Calibri" panose="020F0502020204030204" pitchFamily="34" charset="0"/>
              </a:rPr>
              <a:t>listening</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2885EA56-8D50-464B-81B8-40DF10A42C5E}"/>
              </a:ext>
            </a:extLst>
          </p:cNvPr>
          <p:cNvSpPr>
            <a:spLocks noGrp="1"/>
          </p:cNvSpPr>
          <p:nvPr>
            <p:ph type="sldNum" sz="quarter" idx="12"/>
          </p:nvPr>
        </p:nvSpPr>
        <p:spPr/>
        <p:txBody>
          <a:bodyPr/>
          <a:lstStyle/>
          <a:p>
            <a:fld id="{E65A8AA5-CE09-470D-8C0D-F4CE732B124B}" type="slidenum">
              <a:rPr lang="en-US" smtClean="0"/>
              <a:t>13</a:t>
            </a:fld>
            <a:endParaRPr lang="en-US"/>
          </a:p>
        </p:txBody>
      </p:sp>
    </p:spTree>
    <p:extLst>
      <p:ext uri="{BB962C8B-B14F-4D97-AF65-F5344CB8AC3E}">
        <p14:creationId xmlns:p14="http://schemas.microsoft.com/office/powerpoint/2010/main" val="494252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F88A02-1686-4777-8CE6-94DBDB30E728}"/>
              </a:ext>
            </a:extLst>
          </p:cNvPr>
          <p:cNvSpPr>
            <a:spLocks noGrp="1"/>
          </p:cNvSpPr>
          <p:nvPr>
            <p:ph type="title"/>
          </p:nvPr>
        </p:nvSpPr>
        <p:spPr>
          <a:xfrm>
            <a:off x="838200" y="365125"/>
            <a:ext cx="10515600" cy="935355"/>
          </a:xfrm>
        </p:spPr>
        <p:txBody>
          <a:bodyPr/>
          <a:lstStyle/>
          <a:p>
            <a:r>
              <a:rPr lang="en-US" b="1" dirty="0">
                <a:latin typeface="+mn-lt"/>
              </a:rPr>
              <a:t>Questions/Comments</a:t>
            </a:r>
          </a:p>
        </p:txBody>
      </p:sp>
      <p:sp>
        <p:nvSpPr>
          <p:cNvPr id="4" name="Content Placeholder 3">
            <a:extLst>
              <a:ext uri="{FF2B5EF4-FFF2-40B4-BE49-F238E27FC236}">
                <a16:creationId xmlns:a16="http://schemas.microsoft.com/office/drawing/2014/main" id="{D403C929-E35F-44DC-B38E-043320D5A33E}"/>
              </a:ext>
            </a:extLst>
          </p:cNvPr>
          <p:cNvSpPr>
            <a:spLocks noGrp="1"/>
          </p:cNvSpPr>
          <p:nvPr>
            <p:ph idx="1"/>
          </p:nvPr>
        </p:nvSpPr>
        <p:spPr>
          <a:xfrm>
            <a:off x="838200" y="1300480"/>
            <a:ext cx="10515600" cy="4876483"/>
          </a:xfrm>
        </p:spPr>
        <p:txBody>
          <a:bodyPr>
            <a:normAutofit fontScale="92500" lnSpcReduction="20000"/>
          </a:bodyPr>
          <a:lstStyle/>
          <a:p>
            <a:pPr>
              <a:lnSpc>
                <a:spcPct val="100000"/>
              </a:lnSpc>
              <a:spcBef>
                <a:spcPts val="1200"/>
              </a:spcBef>
            </a:pPr>
            <a:r>
              <a:rPr lang="en-US" dirty="0"/>
              <a:t>Charter Review Website: </a:t>
            </a:r>
            <a:r>
              <a:rPr lang="en-US" dirty="0">
                <a:hlinkClick r:id="rId2"/>
              </a:rPr>
              <a:t>https://www.portland.gov/omf/charter-review-commission</a:t>
            </a:r>
            <a:r>
              <a:rPr lang="en-US" dirty="0"/>
              <a:t> </a:t>
            </a:r>
          </a:p>
          <a:p>
            <a:pPr>
              <a:lnSpc>
                <a:spcPct val="100000"/>
              </a:lnSpc>
              <a:spcBef>
                <a:spcPts val="1200"/>
              </a:spcBef>
            </a:pPr>
            <a:r>
              <a:rPr lang="en-US" dirty="0"/>
              <a:t>Join a community listening session, Nov 13 (12-2 PM) or 16 (6-8 PM) </a:t>
            </a:r>
            <a:r>
              <a:rPr lang="en-US" dirty="0">
                <a:hlinkClick r:id="rId3"/>
              </a:rPr>
              <a:t>https://www.portland.gov/omf/charter-review-commission/information-about-community-listening-sessions-0</a:t>
            </a:r>
            <a:r>
              <a:rPr lang="en-US" dirty="0"/>
              <a:t> </a:t>
            </a:r>
          </a:p>
          <a:p>
            <a:pPr>
              <a:lnSpc>
                <a:spcPct val="100000"/>
              </a:lnSpc>
              <a:spcBef>
                <a:spcPts val="1200"/>
              </a:spcBef>
            </a:pPr>
            <a:r>
              <a:rPr lang="en-US" dirty="0"/>
              <a:t>Sign-up to give testimony: </a:t>
            </a:r>
            <a:r>
              <a:rPr lang="en-US" dirty="0">
                <a:hlinkClick r:id="rId4"/>
              </a:rPr>
              <a:t>https://www.portland.gov/omf/charter-review-commission/chartertestify</a:t>
            </a:r>
            <a:r>
              <a:rPr lang="en-US" dirty="0"/>
              <a:t> </a:t>
            </a:r>
          </a:p>
          <a:p>
            <a:pPr>
              <a:lnSpc>
                <a:spcPct val="100000"/>
              </a:lnSpc>
              <a:spcBef>
                <a:spcPts val="1200"/>
              </a:spcBef>
            </a:pPr>
            <a:r>
              <a:rPr lang="en-US" dirty="0"/>
              <a:t>Provide written comment: </a:t>
            </a:r>
            <a:r>
              <a:rPr lang="en-US" dirty="0">
                <a:hlinkClick r:id="rId5"/>
              </a:rPr>
              <a:t>https://www.portland.gov/omf/charter-review-commission/charter-public-comments</a:t>
            </a:r>
            <a:r>
              <a:rPr lang="en-US" dirty="0"/>
              <a:t> </a:t>
            </a:r>
          </a:p>
          <a:p>
            <a:pPr>
              <a:lnSpc>
                <a:spcPct val="100000"/>
              </a:lnSpc>
              <a:spcBef>
                <a:spcPts val="1200"/>
              </a:spcBef>
            </a:pPr>
            <a:r>
              <a:rPr lang="en-US" dirty="0"/>
              <a:t>Get updates: </a:t>
            </a:r>
            <a:r>
              <a:rPr lang="en-US" dirty="0">
                <a:hlinkClick r:id="rId6"/>
              </a:rPr>
              <a:t>https://signup.e2ma.net/signup/1934477/1887537/</a:t>
            </a:r>
            <a:endParaRPr lang="en-US" dirty="0"/>
          </a:p>
          <a:p>
            <a:pPr>
              <a:lnSpc>
                <a:spcPct val="100000"/>
              </a:lnSpc>
              <a:spcBef>
                <a:spcPts val="1200"/>
              </a:spcBef>
            </a:pPr>
            <a:r>
              <a:rPr lang="en-US" dirty="0"/>
              <a:t>Invite charter commissioner to speak with your group by emailing </a:t>
            </a:r>
            <a:r>
              <a:rPr lang="en-US" dirty="0">
                <a:hlinkClick r:id="rId7"/>
              </a:rPr>
              <a:t>CharterReview2020@portlandoregon.gov</a:t>
            </a:r>
            <a:r>
              <a:rPr lang="en-US" dirty="0"/>
              <a:t> </a:t>
            </a:r>
            <a:r>
              <a:rPr lang="en-US" dirty="0">
                <a:solidFill>
                  <a:srgbClr val="FF0000"/>
                </a:solidFill>
              </a:rPr>
              <a:t>(or contact me directly) </a:t>
            </a:r>
          </a:p>
        </p:txBody>
      </p:sp>
      <p:sp>
        <p:nvSpPr>
          <p:cNvPr id="2" name="Slide Number Placeholder 1">
            <a:extLst>
              <a:ext uri="{FF2B5EF4-FFF2-40B4-BE49-F238E27FC236}">
                <a16:creationId xmlns:a16="http://schemas.microsoft.com/office/drawing/2014/main" id="{19F6E684-93E0-4FB2-BFA1-36473C5624ED}"/>
              </a:ext>
            </a:extLst>
          </p:cNvPr>
          <p:cNvSpPr>
            <a:spLocks noGrp="1"/>
          </p:cNvSpPr>
          <p:nvPr>
            <p:ph type="sldNum" sz="quarter" idx="12"/>
          </p:nvPr>
        </p:nvSpPr>
        <p:spPr/>
        <p:txBody>
          <a:bodyPr/>
          <a:lstStyle/>
          <a:p>
            <a:fld id="{E65A8AA5-CE09-470D-8C0D-F4CE732B124B}" type="slidenum">
              <a:rPr lang="en-US" smtClean="0"/>
              <a:t>14</a:t>
            </a:fld>
            <a:endParaRPr lang="en-US"/>
          </a:p>
        </p:txBody>
      </p:sp>
    </p:spTree>
    <p:extLst>
      <p:ext uri="{BB962C8B-B14F-4D97-AF65-F5344CB8AC3E}">
        <p14:creationId xmlns:p14="http://schemas.microsoft.com/office/powerpoint/2010/main" val="4097596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99FC7-C061-4C7F-8765-25AE1CCD1C07}"/>
              </a:ext>
            </a:extLst>
          </p:cNvPr>
          <p:cNvSpPr>
            <a:spLocks noGrp="1"/>
          </p:cNvSpPr>
          <p:nvPr>
            <p:ph type="title"/>
          </p:nvPr>
        </p:nvSpPr>
        <p:spPr/>
        <p:txBody>
          <a:bodyPr/>
          <a:lstStyle/>
          <a:p>
            <a:r>
              <a:rPr lang="en-US" b="1" dirty="0">
                <a:latin typeface="+mn-lt"/>
              </a:rPr>
              <a:t>How the Charter Review Process Works</a:t>
            </a:r>
          </a:p>
        </p:txBody>
      </p:sp>
      <p:sp>
        <p:nvSpPr>
          <p:cNvPr id="3" name="Content Placeholder 2">
            <a:extLst>
              <a:ext uri="{FF2B5EF4-FFF2-40B4-BE49-F238E27FC236}">
                <a16:creationId xmlns:a16="http://schemas.microsoft.com/office/drawing/2014/main" id="{28899BEE-769B-42FC-9580-BD53DEBD08E4}"/>
              </a:ext>
            </a:extLst>
          </p:cNvPr>
          <p:cNvSpPr>
            <a:spLocks noGrp="1"/>
          </p:cNvSpPr>
          <p:nvPr>
            <p:ph idx="1"/>
          </p:nvPr>
        </p:nvSpPr>
        <p:spPr/>
        <p:txBody>
          <a:bodyPr>
            <a:normAutofit lnSpcReduction="10000"/>
          </a:bodyPr>
          <a:lstStyle/>
          <a:p>
            <a:pPr>
              <a:lnSpc>
                <a:spcPct val="100000"/>
              </a:lnSpc>
            </a:pPr>
            <a:r>
              <a:rPr lang="en-US" dirty="0"/>
              <a:t>Charter Commission makeup and authority</a:t>
            </a:r>
          </a:p>
          <a:p>
            <a:pPr>
              <a:lnSpc>
                <a:spcPct val="100000"/>
              </a:lnSpc>
            </a:pPr>
            <a:r>
              <a:rPr lang="en-US" dirty="0"/>
              <a:t>Phase I </a:t>
            </a:r>
          </a:p>
          <a:p>
            <a:pPr marL="914400" lvl="1" indent="-457200">
              <a:lnSpc>
                <a:spcPct val="100000"/>
              </a:lnSpc>
              <a:buFont typeface="Courier New" panose="02070309020205020404" pitchFamily="49" charset="0"/>
              <a:buChar char="o"/>
            </a:pPr>
            <a:r>
              <a:rPr lang="en-US" sz="2600" dirty="0"/>
              <a:t>Form of government</a:t>
            </a:r>
          </a:p>
          <a:p>
            <a:pPr marL="914400" lvl="1" indent="-457200">
              <a:lnSpc>
                <a:spcPct val="100000"/>
              </a:lnSpc>
              <a:buFont typeface="Courier New" panose="02070309020205020404" pitchFamily="49" charset="0"/>
              <a:buChar char="o"/>
            </a:pPr>
            <a:r>
              <a:rPr lang="en-US" sz="2600" dirty="0"/>
              <a:t>City Council elections</a:t>
            </a:r>
          </a:p>
          <a:p>
            <a:pPr>
              <a:lnSpc>
                <a:spcPct val="100000"/>
              </a:lnSpc>
            </a:pPr>
            <a:r>
              <a:rPr lang="en-US" dirty="0"/>
              <a:t>Phase II</a:t>
            </a:r>
          </a:p>
          <a:p>
            <a:pPr marL="914400" lvl="1" indent="-457200">
              <a:lnSpc>
                <a:spcPct val="100000"/>
              </a:lnSpc>
              <a:buFont typeface="Courier New" panose="02070309020205020404" pitchFamily="49" charset="0"/>
              <a:buChar char="o"/>
            </a:pPr>
            <a:r>
              <a:rPr lang="en-US" sz="2600" dirty="0"/>
              <a:t>Service alignment and bureau coordination</a:t>
            </a:r>
          </a:p>
          <a:p>
            <a:pPr marL="914400" lvl="1" indent="-457200">
              <a:lnSpc>
                <a:spcPct val="100000"/>
              </a:lnSpc>
              <a:buFont typeface="Courier New" panose="02070309020205020404" pitchFamily="49" charset="0"/>
              <a:buChar char="o"/>
            </a:pPr>
            <a:r>
              <a:rPr lang="en-US" sz="2600" dirty="0"/>
              <a:t>Accountability and transparency</a:t>
            </a:r>
          </a:p>
          <a:p>
            <a:pPr marL="914400" lvl="1" indent="-457200">
              <a:lnSpc>
                <a:spcPct val="100000"/>
              </a:lnSpc>
              <a:buFont typeface="Courier New" panose="02070309020205020404" pitchFamily="49" charset="0"/>
              <a:buChar char="o"/>
            </a:pPr>
            <a:r>
              <a:rPr lang="en-US" sz="2600" dirty="0"/>
              <a:t>Democracy growth</a:t>
            </a:r>
          </a:p>
          <a:p>
            <a:pPr marL="914400" lvl="1" indent="-457200">
              <a:lnSpc>
                <a:spcPct val="100000"/>
              </a:lnSpc>
              <a:buFont typeface="Courier New" panose="02070309020205020404" pitchFamily="49" charset="0"/>
              <a:buChar char="o"/>
            </a:pPr>
            <a:r>
              <a:rPr lang="en-US" sz="2600" dirty="0"/>
              <a:t>Other?</a:t>
            </a:r>
          </a:p>
        </p:txBody>
      </p:sp>
      <p:sp>
        <p:nvSpPr>
          <p:cNvPr id="4" name="Slide Number Placeholder 3">
            <a:extLst>
              <a:ext uri="{FF2B5EF4-FFF2-40B4-BE49-F238E27FC236}">
                <a16:creationId xmlns:a16="http://schemas.microsoft.com/office/drawing/2014/main" id="{D235ADE7-F249-4297-82FF-0744207A5A8B}"/>
              </a:ext>
            </a:extLst>
          </p:cNvPr>
          <p:cNvSpPr>
            <a:spLocks noGrp="1"/>
          </p:cNvSpPr>
          <p:nvPr>
            <p:ph type="sldNum" sz="quarter" idx="12"/>
          </p:nvPr>
        </p:nvSpPr>
        <p:spPr/>
        <p:txBody>
          <a:bodyPr/>
          <a:lstStyle/>
          <a:p>
            <a:fld id="{E65A8AA5-CE09-470D-8C0D-F4CE732B124B}" type="slidenum">
              <a:rPr lang="en-US" smtClean="0"/>
              <a:t>2</a:t>
            </a:fld>
            <a:endParaRPr lang="en-US"/>
          </a:p>
        </p:txBody>
      </p:sp>
    </p:spTree>
    <p:extLst>
      <p:ext uri="{BB962C8B-B14F-4D97-AF65-F5344CB8AC3E}">
        <p14:creationId xmlns:p14="http://schemas.microsoft.com/office/powerpoint/2010/main" val="2890069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5B763E7F-6536-4C84-88E9-8F2F0481FEC6}"/>
              </a:ext>
            </a:extLst>
          </p:cNvPr>
          <p:cNvGraphicFramePr>
            <a:graphicFrameLocks noGrp="1"/>
          </p:cNvGraphicFramePr>
          <p:nvPr>
            <p:ph idx="1"/>
            <p:extLst>
              <p:ext uri="{D42A27DB-BD31-4B8C-83A1-F6EECF244321}">
                <p14:modId xmlns:p14="http://schemas.microsoft.com/office/powerpoint/2010/main" val="344514352"/>
              </p:ext>
            </p:extLst>
          </p:nvPr>
        </p:nvGraphicFramePr>
        <p:xfrm>
          <a:off x="95865" y="1329522"/>
          <a:ext cx="11862370" cy="3109274"/>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1596960548"/>
                    </a:ext>
                  </a:extLst>
                </a:gridCol>
                <a:gridCol w="597478">
                  <a:extLst>
                    <a:ext uri="{9D8B030D-6E8A-4147-A177-3AD203B41FA5}">
                      <a16:colId xmlns:a16="http://schemas.microsoft.com/office/drawing/2014/main" val="1251967719"/>
                    </a:ext>
                  </a:extLst>
                </a:gridCol>
                <a:gridCol w="678447">
                  <a:extLst>
                    <a:ext uri="{9D8B030D-6E8A-4147-A177-3AD203B41FA5}">
                      <a16:colId xmlns:a16="http://schemas.microsoft.com/office/drawing/2014/main" val="335162467"/>
                    </a:ext>
                  </a:extLst>
                </a:gridCol>
                <a:gridCol w="660043">
                  <a:extLst>
                    <a:ext uri="{9D8B030D-6E8A-4147-A177-3AD203B41FA5}">
                      <a16:colId xmlns:a16="http://schemas.microsoft.com/office/drawing/2014/main" val="3382896615"/>
                    </a:ext>
                  </a:extLst>
                </a:gridCol>
                <a:gridCol w="660043">
                  <a:extLst>
                    <a:ext uri="{9D8B030D-6E8A-4147-A177-3AD203B41FA5}">
                      <a16:colId xmlns:a16="http://schemas.microsoft.com/office/drawing/2014/main" val="1899386854"/>
                    </a:ext>
                  </a:extLst>
                </a:gridCol>
                <a:gridCol w="660043">
                  <a:extLst>
                    <a:ext uri="{9D8B030D-6E8A-4147-A177-3AD203B41FA5}">
                      <a16:colId xmlns:a16="http://schemas.microsoft.com/office/drawing/2014/main" val="3121127755"/>
                    </a:ext>
                  </a:extLst>
                </a:gridCol>
                <a:gridCol w="660043">
                  <a:extLst>
                    <a:ext uri="{9D8B030D-6E8A-4147-A177-3AD203B41FA5}">
                      <a16:colId xmlns:a16="http://schemas.microsoft.com/office/drawing/2014/main" val="1223915564"/>
                    </a:ext>
                  </a:extLst>
                </a:gridCol>
                <a:gridCol w="660043">
                  <a:extLst>
                    <a:ext uri="{9D8B030D-6E8A-4147-A177-3AD203B41FA5}">
                      <a16:colId xmlns:a16="http://schemas.microsoft.com/office/drawing/2014/main" val="2354594041"/>
                    </a:ext>
                  </a:extLst>
                </a:gridCol>
                <a:gridCol w="660043">
                  <a:extLst>
                    <a:ext uri="{9D8B030D-6E8A-4147-A177-3AD203B41FA5}">
                      <a16:colId xmlns:a16="http://schemas.microsoft.com/office/drawing/2014/main" val="3282414200"/>
                    </a:ext>
                  </a:extLst>
                </a:gridCol>
                <a:gridCol w="660043">
                  <a:extLst>
                    <a:ext uri="{9D8B030D-6E8A-4147-A177-3AD203B41FA5}">
                      <a16:colId xmlns:a16="http://schemas.microsoft.com/office/drawing/2014/main" val="73406509"/>
                    </a:ext>
                  </a:extLst>
                </a:gridCol>
                <a:gridCol w="660043">
                  <a:extLst>
                    <a:ext uri="{9D8B030D-6E8A-4147-A177-3AD203B41FA5}">
                      <a16:colId xmlns:a16="http://schemas.microsoft.com/office/drawing/2014/main" val="274856062"/>
                    </a:ext>
                  </a:extLst>
                </a:gridCol>
                <a:gridCol w="660043">
                  <a:extLst>
                    <a:ext uri="{9D8B030D-6E8A-4147-A177-3AD203B41FA5}">
                      <a16:colId xmlns:a16="http://schemas.microsoft.com/office/drawing/2014/main" val="4216841579"/>
                    </a:ext>
                  </a:extLst>
                </a:gridCol>
                <a:gridCol w="660043">
                  <a:extLst>
                    <a:ext uri="{9D8B030D-6E8A-4147-A177-3AD203B41FA5}">
                      <a16:colId xmlns:a16="http://schemas.microsoft.com/office/drawing/2014/main" val="2416002553"/>
                    </a:ext>
                  </a:extLst>
                </a:gridCol>
                <a:gridCol w="660043">
                  <a:extLst>
                    <a:ext uri="{9D8B030D-6E8A-4147-A177-3AD203B41FA5}">
                      <a16:colId xmlns:a16="http://schemas.microsoft.com/office/drawing/2014/main" val="3705298115"/>
                    </a:ext>
                  </a:extLst>
                </a:gridCol>
                <a:gridCol w="660043">
                  <a:extLst>
                    <a:ext uri="{9D8B030D-6E8A-4147-A177-3AD203B41FA5}">
                      <a16:colId xmlns:a16="http://schemas.microsoft.com/office/drawing/2014/main" val="3434047458"/>
                    </a:ext>
                  </a:extLst>
                </a:gridCol>
                <a:gridCol w="660043">
                  <a:extLst>
                    <a:ext uri="{9D8B030D-6E8A-4147-A177-3AD203B41FA5}">
                      <a16:colId xmlns:a16="http://schemas.microsoft.com/office/drawing/2014/main" val="1182409193"/>
                    </a:ext>
                  </a:extLst>
                </a:gridCol>
                <a:gridCol w="660043">
                  <a:extLst>
                    <a:ext uri="{9D8B030D-6E8A-4147-A177-3AD203B41FA5}">
                      <a16:colId xmlns:a16="http://schemas.microsoft.com/office/drawing/2014/main" val="2536877755"/>
                    </a:ext>
                  </a:extLst>
                </a:gridCol>
                <a:gridCol w="660043">
                  <a:extLst>
                    <a:ext uri="{9D8B030D-6E8A-4147-A177-3AD203B41FA5}">
                      <a16:colId xmlns:a16="http://schemas.microsoft.com/office/drawing/2014/main" val="3757388572"/>
                    </a:ext>
                  </a:extLst>
                </a:gridCol>
              </a:tblGrid>
              <a:tr h="482317">
                <a:tc>
                  <a:txBody>
                    <a:bodyPr/>
                    <a:lstStyle/>
                    <a:p>
                      <a:endParaRPr lang="en-US" sz="1400" dirty="0"/>
                    </a:p>
                  </a:txBody>
                  <a:tcPr marL="66350" marR="66350" marT="33175" marB="33175"/>
                </a:tc>
                <a:tc>
                  <a:txBody>
                    <a:bodyPr/>
                    <a:lstStyle/>
                    <a:p>
                      <a:r>
                        <a:rPr lang="en-US" sz="1400" dirty="0"/>
                        <a:t>Aug</a:t>
                      </a:r>
                    </a:p>
                    <a:p>
                      <a:r>
                        <a:rPr lang="en-US" sz="1400" dirty="0"/>
                        <a:t>2021</a:t>
                      </a:r>
                    </a:p>
                  </a:txBody>
                  <a:tcPr marL="66350" marR="66350" marT="33175" marB="33175"/>
                </a:tc>
                <a:tc>
                  <a:txBody>
                    <a:bodyPr/>
                    <a:lstStyle/>
                    <a:p>
                      <a:r>
                        <a:rPr lang="en-US" sz="1400" dirty="0"/>
                        <a:t>Sept 2021</a:t>
                      </a:r>
                    </a:p>
                  </a:txBody>
                  <a:tcPr marL="66350" marR="66350" marT="33175" marB="33175"/>
                </a:tc>
                <a:tc>
                  <a:txBody>
                    <a:bodyPr/>
                    <a:lstStyle/>
                    <a:p>
                      <a:r>
                        <a:rPr lang="en-US" sz="1400" dirty="0"/>
                        <a:t>Oct 2021</a:t>
                      </a:r>
                    </a:p>
                  </a:txBody>
                  <a:tcPr marL="66350" marR="66350" marT="33175" marB="33175"/>
                </a:tc>
                <a:tc>
                  <a:txBody>
                    <a:bodyPr/>
                    <a:lstStyle/>
                    <a:p>
                      <a:r>
                        <a:rPr lang="en-US" sz="1400" dirty="0"/>
                        <a:t>Nov 2021</a:t>
                      </a:r>
                    </a:p>
                  </a:txBody>
                  <a:tcPr marL="66350" marR="66350" marT="33175" marB="33175"/>
                </a:tc>
                <a:tc>
                  <a:txBody>
                    <a:bodyPr/>
                    <a:lstStyle/>
                    <a:p>
                      <a:r>
                        <a:rPr lang="en-US" sz="1400"/>
                        <a:t>Dec 2021</a:t>
                      </a:r>
                    </a:p>
                  </a:txBody>
                  <a:tcPr marL="66350" marR="66350" marT="33175" marB="33175"/>
                </a:tc>
                <a:tc>
                  <a:txBody>
                    <a:bodyPr/>
                    <a:lstStyle/>
                    <a:p>
                      <a:r>
                        <a:rPr lang="en-US" sz="1400"/>
                        <a:t>Jan 2022</a:t>
                      </a:r>
                    </a:p>
                  </a:txBody>
                  <a:tcPr marL="66350" marR="66350" marT="33175" marB="33175"/>
                </a:tc>
                <a:tc>
                  <a:txBody>
                    <a:bodyPr/>
                    <a:lstStyle/>
                    <a:p>
                      <a:r>
                        <a:rPr lang="en-US" sz="1400"/>
                        <a:t>Feb 2022</a:t>
                      </a:r>
                    </a:p>
                  </a:txBody>
                  <a:tcPr marL="66350" marR="66350" marT="33175" marB="33175"/>
                </a:tc>
                <a:tc>
                  <a:txBody>
                    <a:bodyPr/>
                    <a:lstStyle/>
                    <a:p>
                      <a:r>
                        <a:rPr lang="en-US" sz="1400"/>
                        <a:t>Mar 2022</a:t>
                      </a:r>
                    </a:p>
                  </a:txBody>
                  <a:tcPr marL="66350" marR="66350" marT="33175" marB="33175"/>
                </a:tc>
                <a:tc>
                  <a:txBody>
                    <a:bodyPr/>
                    <a:lstStyle/>
                    <a:p>
                      <a:r>
                        <a:rPr lang="en-US" sz="1400"/>
                        <a:t>Apr 2022</a:t>
                      </a:r>
                    </a:p>
                  </a:txBody>
                  <a:tcPr marL="66350" marR="66350" marT="33175" marB="33175"/>
                </a:tc>
                <a:tc>
                  <a:txBody>
                    <a:bodyPr/>
                    <a:lstStyle/>
                    <a:p>
                      <a:r>
                        <a:rPr lang="en-US" sz="1400"/>
                        <a:t>May 2022</a:t>
                      </a:r>
                    </a:p>
                  </a:txBody>
                  <a:tcPr marL="66350" marR="66350" marT="33175" marB="3317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June 2022</a:t>
                      </a:r>
                    </a:p>
                  </a:txBody>
                  <a:tcPr marL="66350" marR="66350" marT="33175" marB="33175"/>
                </a:tc>
                <a:tc>
                  <a:txBody>
                    <a:bodyPr/>
                    <a:lstStyle/>
                    <a:p>
                      <a:r>
                        <a:rPr lang="en-US" sz="1400"/>
                        <a:t>July 2022</a:t>
                      </a:r>
                    </a:p>
                  </a:txBody>
                  <a:tcPr marL="66350" marR="66350" marT="33175" marB="33175"/>
                </a:tc>
                <a:tc>
                  <a:txBody>
                    <a:bodyPr/>
                    <a:lstStyle/>
                    <a:p>
                      <a:r>
                        <a:rPr lang="en-US" sz="1400"/>
                        <a:t>Aug 2022</a:t>
                      </a:r>
                    </a:p>
                  </a:txBody>
                  <a:tcPr marL="66350" marR="66350" marT="33175" marB="3317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Sept 2022</a:t>
                      </a:r>
                    </a:p>
                  </a:txBody>
                  <a:tcPr marL="66350" marR="66350" marT="33175" marB="3317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Oct 2022</a:t>
                      </a:r>
                    </a:p>
                  </a:txBody>
                  <a:tcPr marL="66350" marR="66350" marT="33175" marB="3317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Nov 2022</a:t>
                      </a:r>
                    </a:p>
                  </a:txBody>
                  <a:tcPr marL="66350" marR="66350" marT="33175" marB="3317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Dec 2022</a:t>
                      </a:r>
                    </a:p>
                  </a:txBody>
                  <a:tcPr marL="66350" marR="66350" marT="33175" marB="33175"/>
                </a:tc>
                <a:extLst>
                  <a:ext uri="{0D108BD9-81ED-4DB2-BD59-A6C34878D82A}">
                    <a16:rowId xmlns:a16="http://schemas.microsoft.com/office/drawing/2014/main" val="3232670066"/>
                  </a:ext>
                </a:extLst>
              </a:tr>
              <a:tr h="470375">
                <a:tc>
                  <a:txBody>
                    <a:bodyPr/>
                    <a:lstStyle/>
                    <a:p>
                      <a:endParaRPr lang="en-US" sz="800" b="1"/>
                    </a:p>
                  </a:txBody>
                  <a:tcPr marL="66350" marR="66350" marT="33175" marB="33175"/>
                </a:tc>
                <a:tc gridSpan="17">
                  <a:txBody>
                    <a:bodyPr/>
                    <a:lstStyle/>
                    <a:p>
                      <a:pPr algn="ctr"/>
                      <a:endParaRPr lang="en-US" sz="800" b="0" dirty="0"/>
                    </a:p>
                    <a:p>
                      <a:pPr algn="ctr"/>
                      <a:r>
                        <a:rPr lang="en-US" sz="1200" b="0" dirty="0"/>
                        <a:t>Monthly Work Sessions with Public Comment </a:t>
                      </a:r>
                    </a:p>
                  </a:txBody>
                  <a:tcPr marL="66350" marR="66350" marT="33175" marB="33175"/>
                </a:tc>
                <a:tc hMerge="1">
                  <a:txBody>
                    <a:bodyPr/>
                    <a:lstStyle/>
                    <a:p>
                      <a:endParaRPr lang="en-US" sz="900"/>
                    </a:p>
                  </a:txBody>
                  <a:tcPr marL="66350" marR="66350" marT="33175" marB="33175"/>
                </a:tc>
                <a:tc hMerge="1">
                  <a:txBody>
                    <a:bodyPr/>
                    <a:lstStyle/>
                    <a:p>
                      <a:pPr algn="l"/>
                      <a:endParaRPr lang="en-US" sz="900"/>
                    </a:p>
                  </a:txBody>
                  <a:tcPr marL="59838" marR="59838" marT="29918" marB="29918"/>
                </a:tc>
                <a:tc hMerge="1">
                  <a:txBody>
                    <a:bodyPr/>
                    <a:lstStyle/>
                    <a:p>
                      <a:pPr algn="l"/>
                      <a:endParaRPr lang="en-US" sz="900"/>
                    </a:p>
                  </a:txBody>
                  <a:tcPr marL="59838" marR="59838" marT="29918" marB="29918"/>
                </a:tc>
                <a:tc hMerge="1">
                  <a:txBody>
                    <a:bodyPr/>
                    <a:lstStyle/>
                    <a:p>
                      <a:pPr algn="l"/>
                      <a:endParaRPr lang="en-US" sz="90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hMerge="1">
                  <a:txBody>
                    <a:bodyPr/>
                    <a:lstStyle/>
                    <a:p>
                      <a:pPr algn="l"/>
                      <a:endParaRPr lang="en-US" sz="900" b="0"/>
                    </a:p>
                  </a:txBody>
                  <a:tcPr marL="59838" marR="59838" marT="29918" marB="29918"/>
                </a:tc>
                <a:tc hMerge="1">
                  <a:txBody>
                    <a:bodyPr/>
                    <a:lstStyle/>
                    <a:p>
                      <a:pPr algn="l"/>
                      <a:endParaRPr lang="en-US" sz="90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a:p>
                  </a:txBody>
                  <a:tcPr marL="59838" marR="59838" marT="29918" marB="29918"/>
                </a:tc>
                <a:extLst>
                  <a:ext uri="{0D108BD9-81ED-4DB2-BD59-A6C34878D82A}">
                    <a16:rowId xmlns:a16="http://schemas.microsoft.com/office/drawing/2014/main" val="2936561455"/>
                  </a:ext>
                </a:extLst>
              </a:tr>
              <a:tr h="1049673">
                <a:tc>
                  <a:txBody>
                    <a:bodyPr/>
                    <a:lstStyle/>
                    <a:p>
                      <a:pPr algn="ctr"/>
                      <a:endParaRPr lang="en-US" sz="800" b="1" dirty="0"/>
                    </a:p>
                    <a:p>
                      <a:pPr algn="ctr"/>
                      <a:r>
                        <a:rPr lang="en-US" sz="1200" b="1"/>
                        <a:t>Phase I Issues</a:t>
                      </a:r>
                    </a:p>
                  </a:txBody>
                  <a:tcPr marL="66350" marR="66350" marT="33175" marB="33175"/>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Evaluate and synthesize data and information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Host community listening sessions</a:t>
                      </a:r>
                    </a:p>
                  </a:txBody>
                  <a:tcPr marL="66350" marR="66350" marT="33175" marB="33175"/>
                </a:tc>
                <a:tc hMerge="1">
                  <a:txBody>
                    <a:bodyPr/>
                    <a:lstStyle/>
                    <a:p>
                      <a:endParaRPr lang="en-US" sz="900"/>
                    </a:p>
                  </a:txBody>
                  <a:tcPr marL="66350" marR="66350" marT="33175" marB="33175"/>
                </a:tc>
                <a:tc hMerge="1">
                  <a:txBody>
                    <a:bodyPr/>
                    <a:lstStyle/>
                    <a:p>
                      <a:pPr algn="l"/>
                      <a:endParaRPr lang="en-US" sz="900"/>
                    </a:p>
                  </a:txBody>
                  <a:tcPr marL="59838" marR="59838" marT="29918" marB="29918"/>
                </a:tc>
                <a:tc hMerge="1">
                  <a:txBody>
                    <a:bodyPr/>
                    <a:lstStyle/>
                    <a:p>
                      <a:pPr algn="l"/>
                      <a:endParaRPr lang="en-US" sz="900"/>
                    </a:p>
                  </a:txBody>
                  <a:tcPr marL="59838" marR="59838" marT="29918" marB="29918"/>
                </a:tc>
                <a:tc hMerge="1">
                  <a:txBody>
                    <a:bodyPr/>
                    <a:lstStyle/>
                    <a:p>
                      <a:pPr algn="l"/>
                      <a:endParaRPr lang="en-US" sz="900"/>
                    </a:p>
                  </a:txBody>
                  <a:tcPr marL="59838" marR="59838" marT="29918" marB="29918"/>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Determine charter amendment proposals</a:t>
                      </a:r>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a:p>
                  </a:txBody>
                  <a:tcPr marL="59838" marR="59838" marT="29918" marB="29918"/>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Collect feedback on proposals through public hearings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and revise</a:t>
                      </a:r>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1"/>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a:txBody>
                    <a:bodyPr/>
                    <a:lstStyle/>
                    <a:p>
                      <a:pPr algn="ctr"/>
                      <a:endParaRPr lang="en-US" sz="800" dirty="0"/>
                    </a:p>
                    <a:p>
                      <a:pPr algn="ctr"/>
                      <a:r>
                        <a:rPr lang="en-US" sz="1200" dirty="0"/>
                        <a:t>Phase I</a:t>
                      </a:r>
                    </a:p>
                    <a:p>
                      <a:pPr algn="ctr"/>
                      <a:r>
                        <a:rPr lang="en-US" sz="1200" dirty="0"/>
                        <a:t>Report</a:t>
                      </a:r>
                    </a:p>
                  </a:txBody>
                  <a:tcPr marL="59838" marR="59838" marT="29918" marB="29918"/>
                </a:tc>
                <a:tc gridSpan="4">
                  <a:txBody>
                    <a:bodyPr/>
                    <a:lstStyle/>
                    <a:p>
                      <a:pPr algn="ctr"/>
                      <a:endParaRPr lang="en-US" sz="800" dirty="0"/>
                    </a:p>
                    <a:p>
                      <a:pPr algn="ctr"/>
                      <a:r>
                        <a:rPr lang="en-US" sz="1200" dirty="0"/>
                        <a:t>Educate Portlanders on proposed charter amendments</a:t>
                      </a:r>
                    </a:p>
                  </a:txBody>
                  <a:tcPr marL="59838" marR="59838" marT="29918" marB="29918"/>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a:p>
                  </a:txBody>
                  <a:tcPr marL="59838" marR="59838" marT="29918" marB="29918"/>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a:p>
                  </a:txBody>
                  <a:tcPr marL="59838" marR="59838" marT="29918" marB="29918"/>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a:p>
                  </a:txBody>
                  <a:tcPr marL="59838" marR="59838" marT="29918" marB="2991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Election</a:t>
                      </a:r>
                    </a:p>
                  </a:txBody>
                  <a:tcPr marL="59838" marR="59838" marT="29918" marB="29918"/>
                </a:tc>
                <a:tc>
                  <a:txBody>
                    <a:bodyPr/>
                    <a:lstStyle/>
                    <a:p>
                      <a:pPr algn="ctr"/>
                      <a:endParaRPr lang="en-US" sz="800" dirty="0"/>
                    </a:p>
                  </a:txBody>
                  <a:tcPr marL="59838" marR="59838" marT="29918" marB="29918"/>
                </a:tc>
                <a:extLst>
                  <a:ext uri="{0D108BD9-81ED-4DB2-BD59-A6C34878D82A}">
                    <a16:rowId xmlns:a16="http://schemas.microsoft.com/office/drawing/2014/main" val="3595745110"/>
                  </a:ext>
                </a:extLst>
              </a:tr>
              <a:tr h="634717">
                <a:tc>
                  <a:txBody>
                    <a:bodyPr/>
                    <a:lstStyle/>
                    <a:p>
                      <a:endParaRPr lang="en-US" sz="800" b="1" dirty="0"/>
                    </a:p>
                    <a:p>
                      <a:pPr algn="ctr"/>
                      <a:r>
                        <a:rPr lang="en-US" sz="1200" b="1" dirty="0"/>
                        <a:t>Phase II Issues</a:t>
                      </a:r>
                    </a:p>
                  </a:txBody>
                  <a:tcPr marL="66350" marR="66350" marT="33175" marB="33175"/>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0" dirty="0"/>
                    </a:p>
                    <a:p>
                      <a:pPr algn="ctr"/>
                      <a:endParaRPr lang="en-US" sz="800" b="0" dirty="0"/>
                    </a:p>
                  </a:txBody>
                  <a:tcPr marL="66350" marR="66350" marT="33175" marB="33175"/>
                </a:tc>
                <a:tc hMerge="1">
                  <a:txBody>
                    <a:bodyPr/>
                    <a:lstStyle/>
                    <a:p>
                      <a:endParaRPr lang="en-US" sz="900"/>
                    </a:p>
                  </a:txBody>
                  <a:tcPr marL="66350" marR="66350" marT="33175" marB="33175"/>
                </a:tc>
                <a:tc hMerge="1">
                  <a:txBody>
                    <a:bodyPr/>
                    <a:lstStyle/>
                    <a:p>
                      <a:pPr algn="l"/>
                      <a:endParaRPr lang="en-US" sz="900"/>
                    </a:p>
                  </a:txBody>
                  <a:tcPr marL="59838" marR="59838" marT="29918" marB="29918"/>
                </a:tc>
                <a:tc hMerge="1">
                  <a:txBody>
                    <a:bodyPr/>
                    <a:lstStyle/>
                    <a:p>
                      <a:pPr algn="l"/>
                      <a:endParaRPr lang="en-US" sz="900"/>
                    </a:p>
                  </a:txBody>
                  <a:tcPr marL="59838" marR="59838" marT="29918" marB="29918"/>
                </a:tc>
                <a:tc hMerge="1">
                  <a:txBody>
                    <a:bodyPr/>
                    <a:lstStyle/>
                    <a:p>
                      <a:pPr algn="l"/>
                      <a:endParaRPr lang="en-US" sz="900"/>
                    </a:p>
                  </a:txBody>
                  <a:tcPr marL="59838" marR="59838" marT="29918" marB="29918"/>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Determine phase II priority issues</a:t>
                      </a:r>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a:p>
                  </a:txBody>
                  <a:tcPr marL="59838" marR="59838" marT="29918" marB="29918"/>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Evaluate and synthesize data and information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Host Listening Sessions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1"/>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hMerge="1">
                  <a:txBody>
                    <a:bodyPr/>
                    <a:lstStyle/>
                    <a:p>
                      <a:pPr algn="ctr"/>
                      <a:endParaRPr lang="en-US" sz="800"/>
                    </a:p>
                  </a:txBody>
                  <a:tcPr marL="59838" marR="59838" marT="29918" marB="29918"/>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Determine charter amendment proposals</a:t>
                      </a:r>
                    </a:p>
                    <a:p>
                      <a:pPr algn="ctr"/>
                      <a:endParaRPr lang="en-US" sz="900" dirty="0"/>
                    </a:p>
                  </a:txBody>
                  <a:tcPr marL="59838" marR="59838" marT="29918" marB="29918"/>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a:p>
                  </a:txBody>
                  <a:tcPr marL="59838" marR="59838" marT="29918" marB="29918"/>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Collect feedback on proposals through public hearings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t>and revise</a:t>
                      </a:r>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a:p>
                  </a:txBody>
                  <a:tcPr marL="59838" marR="59838" marT="29918" marB="29918"/>
                </a:tc>
                <a:tc>
                  <a:txBody>
                    <a:bodyPr/>
                    <a:lstStyle/>
                    <a:p>
                      <a:pPr algn="ctr"/>
                      <a:endParaRPr lang="en-US" sz="8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Phase II Report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L="59838" marR="59838" marT="29918" marB="29918"/>
                </a:tc>
                <a:extLst>
                  <a:ext uri="{0D108BD9-81ED-4DB2-BD59-A6C34878D82A}">
                    <a16:rowId xmlns:a16="http://schemas.microsoft.com/office/drawing/2014/main" val="610919609"/>
                  </a:ext>
                </a:extLst>
              </a:tr>
            </a:tbl>
          </a:graphicData>
        </a:graphic>
      </p:graphicFrame>
      <p:sp>
        <p:nvSpPr>
          <p:cNvPr id="2" name="TextBox 1">
            <a:extLst>
              <a:ext uri="{FF2B5EF4-FFF2-40B4-BE49-F238E27FC236}">
                <a16:creationId xmlns:a16="http://schemas.microsoft.com/office/drawing/2014/main" id="{CCB72E07-D241-441B-8B88-6710128387A3}"/>
              </a:ext>
            </a:extLst>
          </p:cNvPr>
          <p:cNvSpPr txBox="1"/>
          <p:nvPr/>
        </p:nvSpPr>
        <p:spPr>
          <a:xfrm>
            <a:off x="443785" y="323076"/>
            <a:ext cx="11166529" cy="584775"/>
          </a:xfrm>
          <a:prstGeom prst="rect">
            <a:avLst/>
          </a:prstGeom>
          <a:noFill/>
        </p:spPr>
        <p:txBody>
          <a:bodyPr wrap="square" rtlCol="0">
            <a:spAutoFit/>
          </a:bodyPr>
          <a:lstStyle/>
          <a:p>
            <a:pPr algn="ctr"/>
            <a:r>
              <a:rPr lang="en-US" sz="3200" b="1" dirty="0"/>
              <a:t>CHARTER REVIEW TIMELINE</a:t>
            </a:r>
          </a:p>
        </p:txBody>
      </p:sp>
      <p:sp>
        <p:nvSpPr>
          <p:cNvPr id="3" name="Arrow: Down 2">
            <a:extLst>
              <a:ext uri="{FF2B5EF4-FFF2-40B4-BE49-F238E27FC236}">
                <a16:creationId xmlns:a16="http://schemas.microsoft.com/office/drawing/2014/main" id="{DE4A5189-27F4-4E96-8CA6-9D88A8D6C573}"/>
              </a:ext>
            </a:extLst>
          </p:cNvPr>
          <p:cNvSpPr/>
          <p:nvPr/>
        </p:nvSpPr>
        <p:spPr>
          <a:xfrm>
            <a:off x="2837167" y="826299"/>
            <a:ext cx="297712" cy="36933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A5C4B422-A83E-41F8-917B-BAAC108BBBE7}"/>
              </a:ext>
            </a:extLst>
          </p:cNvPr>
          <p:cNvSpPr>
            <a:spLocks noGrp="1"/>
          </p:cNvSpPr>
          <p:nvPr>
            <p:ph type="sldNum" sz="quarter" idx="12"/>
          </p:nvPr>
        </p:nvSpPr>
        <p:spPr/>
        <p:txBody>
          <a:bodyPr/>
          <a:lstStyle/>
          <a:p>
            <a:fld id="{E65A8AA5-CE09-470D-8C0D-F4CE732B124B}" type="slidenum">
              <a:rPr lang="en-US" smtClean="0"/>
              <a:t>3</a:t>
            </a:fld>
            <a:endParaRPr lang="en-US"/>
          </a:p>
        </p:txBody>
      </p:sp>
    </p:spTree>
    <p:extLst>
      <p:ext uri="{BB962C8B-B14F-4D97-AF65-F5344CB8AC3E}">
        <p14:creationId xmlns:p14="http://schemas.microsoft.com/office/powerpoint/2010/main" val="277942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346D9-0E1F-4A57-8BBA-50DDC45DA697}"/>
              </a:ext>
            </a:extLst>
          </p:cNvPr>
          <p:cNvSpPr>
            <a:spLocks noGrp="1"/>
          </p:cNvSpPr>
          <p:nvPr>
            <p:ph type="title"/>
          </p:nvPr>
        </p:nvSpPr>
        <p:spPr/>
        <p:txBody>
          <a:bodyPr/>
          <a:lstStyle/>
          <a:p>
            <a:r>
              <a:rPr lang="en-US" b="1" dirty="0">
                <a:latin typeface="+mn-lt"/>
              </a:rPr>
              <a:t>Current Commission </a:t>
            </a:r>
            <a:r>
              <a:rPr lang="en-US" b="1" dirty="0">
                <a:solidFill>
                  <a:srgbClr val="C00000"/>
                </a:solidFill>
                <a:latin typeface="+mn-lt"/>
              </a:rPr>
              <a:t>Form of Government</a:t>
            </a:r>
          </a:p>
        </p:txBody>
      </p:sp>
      <p:sp>
        <p:nvSpPr>
          <p:cNvPr id="3" name="Content Placeholder 2">
            <a:extLst>
              <a:ext uri="{FF2B5EF4-FFF2-40B4-BE49-F238E27FC236}">
                <a16:creationId xmlns:a16="http://schemas.microsoft.com/office/drawing/2014/main" id="{5C5C043D-5DE6-41A7-A030-B17BB4A71D70}"/>
              </a:ext>
            </a:extLst>
          </p:cNvPr>
          <p:cNvSpPr>
            <a:spLocks noGrp="1"/>
          </p:cNvSpPr>
          <p:nvPr>
            <p:ph idx="1"/>
          </p:nvPr>
        </p:nvSpPr>
        <p:spPr>
          <a:xfrm>
            <a:off x="756920" y="1551304"/>
            <a:ext cx="10515600" cy="4805045"/>
          </a:xfrm>
        </p:spPr>
        <p:txBody>
          <a:bodyPr>
            <a:normAutofit/>
          </a:bodyPr>
          <a:lstStyle/>
          <a:p>
            <a:pPr>
              <a:lnSpc>
                <a:spcPct val="110000"/>
              </a:lnSpc>
              <a:spcBef>
                <a:spcPts val="0"/>
              </a:spcBef>
            </a:pPr>
            <a:r>
              <a:rPr lang="en-US" dirty="0"/>
              <a:t>Last remaining US city with Commission form of government</a:t>
            </a:r>
          </a:p>
          <a:p>
            <a:pPr marL="914400" lvl="1" indent="-457200">
              <a:lnSpc>
                <a:spcPct val="110000"/>
              </a:lnSpc>
              <a:spcBef>
                <a:spcPts val="0"/>
              </a:spcBef>
              <a:buFont typeface="Courier New" panose="02070309020205020404" pitchFamily="49" charset="0"/>
              <a:buChar char="o"/>
            </a:pPr>
            <a:r>
              <a:rPr lang="en-US" dirty="0"/>
              <a:t>Adopted in 1913; </a:t>
            </a:r>
            <a:r>
              <a:rPr lang="en-US"/>
              <a:t>Portland population 200,000</a:t>
            </a:r>
            <a:endParaRPr lang="en-US" dirty="0"/>
          </a:p>
          <a:p>
            <a:pPr marL="914400" lvl="1" indent="-457200">
              <a:lnSpc>
                <a:spcPct val="110000"/>
              </a:lnSpc>
              <a:spcBef>
                <a:spcPts val="0"/>
              </a:spcBef>
              <a:buFont typeface="Courier New" panose="02070309020205020404" pitchFamily="49" charset="0"/>
              <a:buChar char="o"/>
            </a:pPr>
            <a:r>
              <a:rPr lang="en-US" dirty="0"/>
              <a:t>City Councilors double as bureau commissioners</a:t>
            </a:r>
          </a:p>
          <a:p>
            <a:pPr>
              <a:lnSpc>
                <a:spcPct val="110000"/>
              </a:lnSpc>
            </a:pPr>
            <a:r>
              <a:rPr lang="en-US" dirty="0"/>
              <a:t>Problems with Commission form of government</a:t>
            </a:r>
          </a:p>
          <a:p>
            <a:pPr marL="914400" lvl="1" indent="-457200">
              <a:lnSpc>
                <a:spcPct val="110000"/>
              </a:lnSpc>
              <a:spcBef>
                <a:spcPts val="0"/>
              </a:spcBef>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Calibri" panose="020F0502020204030204" pitchFamily="34" charset="0"/>
              </a:rPr>
              <a:t>No uniform vision</a:t>
            </a:r>
          </a:p>
          <a:p>
            <a:pPr marL="914400" lvl="1" indent="-457200">
              <a:lnSpc>
                <a:spcPct val="110000"/>
              </a:lnSpc>
              <a:spcBef>
                <a:spcPts val="0"/>
              </a:spcBef>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Calibri" panose="020F0502020204030204" pitchFamily="34" charset="0"/>
              </a:rPr>
              <a:t>Bureaucratic siloization, infighting, and inefficiency</a:t>
            </a:r>
          </a:p>
          <a:p>
            <a:pPr marL="914400" lvl="1" indent="-457200">
              <a:lnSpc>
                <a:spcPct val="110000"/>
              </a:lnSpc>
              <a:spcBef>
                <a:spcPts val="0"/>
              </a:spcBef>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Calibri" panose="020F0502020204030204" pitchFamily="34" charset="0"/>
              </a:rPr>
              <a:t>City Councilors/Mayor represent bureaus not electorate</a:t>
            </a:r>
          </a:p>
          <a:p>
            <a:pPr marL="914400" lvl="1" indent="-457200">
              <a:lnSpc>
                <a:spcPct val="110000"/>
              </a:lnSpc>
              <a:spcBef>
                <a:spcPts val="0"/>
              </a:spcBef>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Calibri" panose="020F0502020204030204" pitchFamily="34" charset="0"/>
              </a:rPr>
              <a:t>Lack of expertise—no background in issue</a:t>
            </a:r>
          </a:p>
          <a:p>
            <a:pPr marL="914400" lvl="1" indent="-457200">
              <a:lnSpc>
                <a:spcPct val="110000"/>
              </a:lnSpc>
              <a:spcBef>
                <a:spcPts val="0"/>
              </a:spcBef>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Calibri" panose="020F0502020204030204" pitchFamily="34" charset="0"/>
              </a:rPr>
              <a:t>Bureau heads change every 2-4 years</a:t>
            </a:r>
          </a:p>
          <a:p>
            <a:pPr marL="914400" lvl="1" indent="-457200">
              <a:lnSpc>
                <a:spcPct val="110000"/>
              </a:lnSpc>
              <a:spcBef>
                <a:spcPts val="0"/>
              </a:spcBef>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Calibri" panose="020F0502020204030204" pitchFamily="34" charset="0"/>
              </a:rPr>
              <a:t>Inability to address long-term issues (climate, homelessness)</a:t>
            </a:r>
          </a:p>
          <a:p>
            <a:pPr marL="914400" lvl="1" indent="-457200">
              <a:lnSpc>
                <a:spcPct val="110000"/>
              </a:lnSpc>
              <a:spcBef>
                <a:spcPts val="0"/>
              </a:spcBef>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Calibri" panose="020F0502020204030204" pitchFamily="34" charset="0"/>
              </a:rPr>
              <a:t>People don’t know where to address their problems (trash, emergency)</a:t>
            </a:r>
          </a:p>
          <a:p>
            <a:pPr lvl="1"/>
            <a:endParaRPr lang="en-US" dirty="0"/>
          </a:p>
        </p:txBody>
      </p:sp>
      <p:sp>
        <p:nvSpPr>
          <p:cNvPr id="4" name="Slide Number Placeholder 3">
            <a:extLst>
              <a:ext uri="{FF2B5EF4-FFF2-40B4-BE49-F238E27FC236}">
                <a16:creationId xmlns:a16="http://schemas.microsoft.com/office/drawing/2014/main" id="{723604D1-9D51-46BB-94DD-B635DFBD2369}"/>
              </a:ext>
            </a:extLst>
          </p:cNvPr>
          <p:cNvSpPr>
            <a:spLocks noGrp="1"/>
          </p:cNvSpPr>
          <p:nvPr>
            <p:ph type="sldNum" sz="quarter" idx="12"/>
          </p:nvPr>
        </p:nvSpPr>
        <p:spPr/>
        <p:txBody>
          <a:bodyPr/>
          <a:lstStyle/>
          <a:p>
            <a:fld id="{E65A8AA5-CE09-470D-8C0D-F4CE732B124B}" type="slidenum">
              <a:rPr lang="en-US" smtClean="0"/>
              <a:t>4</a:t>
            </a:fld>
            <a:endParaRPr lang="en-US"/>
          </a:p>
        </p:txBody>
      </p:sp>
    </p:spTree>
    <p:extLst>
      <p:ext uri="{BB962C8B-B14F-4D97-AF65-F5344CB8AC3E}">
        <p14:creationId xmlns:p14="http://schemas.microsoft.com/office/powerpoint/2010/main" val="108159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20960F62-4FAC-4718-A5B9-5CBE40CFE2D8}"/>
              </a:ext>
            </a:extLst>
          </p:cNvPr>
          <p:cNvSpPr txBox="1">
            <a:spLocks/>
          </p:cNvSpPr>
          <p:nvPr/>
        </p:nvSpPr>
        <p:spPr>
          <a:xfrm>
            <a:off x="1523999" y="1192933"/>
            <a:ext cx="9144000" cy="5755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b="1" dirty="0"/>
              <a:t>Desired Outcomes for Form of Government Reform</a:t>
            </a:r>
            <a:endParaRPr lang="en-US" sz="3200" b="1" dirty="0">
              <a:solidFill>
                <a:schemeClr val="accent5">
                  <a:lumMod val="50000"/>
                </a:schemeClr>
              </a:solidFill>
            </a:endParaRPr>
          </a:p>
        </p:txBody>
      </p:sp>
      <p:sp>
        <p:nvSpPr>
          <p:cNvPr id="7" name="Content Placeholder 2">
            <a:extLst>
              <a:ext uri="{FF2B5EF4-FFF2-40B4-BE49-F238E27FC236}">
                <a16:creationId xmlns:a16="http://schemas.microsoft.com/office/drawing/2014/main" id="{0CD79196-83F9-49AC-9B61-B453F646F242}"/>
              </a:ext>
            </a:extLst>
          </p:cNvPr>
          <p:cNvSpPr>
            <a:spLocks noGrp="1"/>
          </p:cNvSpPr>
          <p:nvPr>
            <p:ph idx="1"/>
          </p:nvPr>
        </p:nvSpPr>
        <p:spPr>
          <a:xfrm>
            <a:off x="1344530" y="2333964"/>
            <a:ext cx="4572000" cy="757414"/>
          </a:xfrm>
        </p:spPr>
        <p:txBody>
          <a:bodyPr>
            <a:normAutofit/>
          </a:bodyPr>
          <a:lstStyle/>
          <a:p>
            <a:pPr marL="0" indent="0">
              <a:buNone/>
            </a:pPr>
            <a:r>
              <a:rPr lang="en-US" sz="2400" dirty="0"/>
              <a:t>Participatory and growing democracy</a:t>
            </a:r>
          </a:p>
        </p:txBody>
      </p:sp>
      <p:sp>
        <p:nvSpPr>
          <p:cNvPr id="8" name="Title 1">
            <a:extLst>
              <a:ext uri="{FF2B5EF4-FFF2-40B4-BE49-F238E27FC236}">
                <a16:creationId xmlns:a16="http://schemas.microsoft.com/office/drawing/2014/main" id="{8C3BD62A-930A-4B56-97FE-3BA470E65C89}"/>
              </a:ext>
            </a:extLst>
          </p:cNvPr>
          <p:cNvSpPr txBox="1">
            <a:spLocks/>
          </p:cNvSpPr>
          <p:nvPr/>
        </p:nvSpPr>
        <p:spPr>
          <a:xfrm>
            <a:off x="350137" y="2333964"/>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1</a:t>
            </a:r>
          </a:p>
        </p:txBody>
      </p:sp>
      <p:cxnSp>
        <p:nvCxnSpPr>
          <p:cNvPr id="9" name="Straight Connector 8">
            <a:extLst>
              <a:ext uri="{FF2B5EF4-FFF2-40B4-BE49-F238E27FC236}">
                <a16:creationId xmlns:a16="http://schemas.microsoft.com/office/drawing/2014/main" id="{2D61F71F-83E8-4DD2-A481-7CFEC74B518A}"/>
              </a:ext>
            </a:extLst>
          </p:cNvPr>
          <p:cNvCxnSpPr>
            <a:cxnSpLocks/>
          </p:cNvCxnSpPr>
          <p:nvPr/>
        </p:nvCxnSpPr>
        <p:spPr>
          <a:xfrm>
            <a:off x="1103898" y="2333964"/>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30A37E88-0A86-41B1-9545-BE4704F621D6}"/>
              </a:ext>
            </a:extLst>
          </p:cNvPr>
          <p:cNvSpPr txBox="1">
            <a:spLocks/>
          </p:cNvSpPr>
          <p:nvPr/>
        </p:nvSpPr>
        <p:spPr>
          <a:xfrm>
            <a:off x="1344530" y="3494483"/>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Accessible and transparent government</a:t>
            </a:r>
          </a:p>
        </p:txBody>
      </p:sp>
      <p:sp>
        <p:nvSpPr>
          <p:cNvPr id="13" name="Title 1">
            <a:extLst>
              <a:ext uri="{FF2B5EF4-FFF2-40B4-BE49-F238E27FC236}">
                <a16:creationId xmlns:a16="http://schemas.microsoft.com/office/drawing/2014/main" id="{681F2CB7-455A-48DD-83D9-CCB1B8E648E9}"/>
              </a:ext>
            </a:extLst>
          </p:cNvPr>
          <p:cNvSpPr txBox="1">
            <a:spLocks/>
          </p:cNvSpPr>
          <p:nvPr/>
        </p:nvSpPr>
        <p:spPr>
          <a:xfrm>
            <a:off x="350137" y="3494483"/>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2</a:t>
            </a:r>
          </a:p>
        </p:txBody>
      </p:sp>
      <p:cxnSp>
        <p:nvCxnSpPr>
          <p:cNvPr id="14" name="Straight Connector 13">
            <a:extLst>
              <a:ext uri="{FF2B5EF4-FFF2-40B4-BE49-F238E27FC236}">
                <a16:creationId xmlns:a16="http://schemas.microsoft.com/office/drawing/2014/main" id="{6597C233-843B-4C3A-A6DD-99A4EBDDDDF2}"/>
              </a:ext>
            </a:extLst>
          </p:cNvPr>
          <p:cNvCxnSpPr>
            <a:cxnSpLocks/>
          </p:cNvCxnSpPr>
          <p:nvPr/>
        </p:nvCxnSpPr>
        <p:spPr>
          <a:xfrm>
            <a:off x="1103898" y="3494483"/>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2">
            <a:extLst>
              <a:ext uri="{FF2B5EF4-FFF2-40B4-BE49-F238E27FC236}">
                <a16:creationId xmlns:a16="http://schemas.microsoft.com/office/drawing/2014/main" id="{094664FC-D436-48B4-969D-663A915393C4}"/>
              </a:ext>
            </a:extLst>
          </p:cNvPr>
          <p:cNvSpPr txBox="1">
            <a:spLocks/>
          </p:cNvSpPr>
          <p:nvPr/>
        </p:nvSpPr>
        <p:spPr>
          <a:xfrm>
            <a:off x="1344530" y="4655002"/>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Reflective government</a:t>
            </a:r>
          </a:p>
        </p:txBody>
      </p:sp>
      <p:sp>
        <p:nvSpPr>
          <p:cNvPr id="16" name="Title 1">
            <a:extLst>
              <a:ext uri="{FF2B5EF4-FFF2-40B4-BE49-F238E27FC236}">
                <a16:creationId xmlns:a16="http://schemas.microsoft.com/office/drawing/2014/main" id="{1D7E818B-9936-43EA-9A91-C2225DE5A333}"/>
              </a:ext>
            </a:extLst>
          </p:cNvPr>
          <p:cNvSpPr txBox="1">
            <a:spLocks/>
          </p:cNvSpPr>
          <p:nvPr/>
        </p:nvSpPr>
        <p:spPr>
          <a:xfrm>
            <a:off x="350137" y="4655002"/>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3</a:t>
            </a:r>
          </a:p>
        </p:txBody>
      </p:sp>
      <p:cxnSp>
        <p:nvCxnSpPr>
          <p:cNvPr id="17" name="Straight Connector 16">
            <a:extLst>
              <a:ext uri="{FF2B5EF4-FFF2-40B4-BE49-F238E27FC236}">
                <a16:creationId xmlns:a16="http://schemas.microsoft.com/office/drawing/2014/main" id="{1FF1E6D0-5737-4655-805E-C2282D4C296C}"/>
              </a:ext>
            </a:extLst>
          </p:cNvPr>
          <p:cNvCxnSpPr>
            <a:cxnSpLocks/>
          </p:cNvCxnSpPr>
          <p:nvPr/>
        </p:nvCxnSpPr>
        <p:spPr>
          <a:xfrm>
            <a:off x="1103898" y="4655002"/>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8" name="Content Placeholder 2">
            <a:extLst>
              <a:ext uri="{FF2B5EF4-FFF2-40B4-BE49-F238E27FC236}">
                <a16:creationId xmlns:a16="http://schemas.microsoft.com/office/drawing/2014/main" id="{83A82EAA-7E42-49BE-8995-538CEBE2D5A2}"/>
              </a:ext>
            </a:extLst>
          </p:cNvPr>
          <p:cNvSpPr txBox="1">
            <a:spLocks/>
          </p:cNvSpPr>
          <p:nvPr/>
        </p:nvSpPr>
        <p:spPr>
          <a:xfrm>
            <a:off x="7311974" y="2333964"/>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Responsive government</a:t>
            </a:r>
          </a:p>
        </p:txBody>
      </p:sp>
      <p:sp>
        <p:nvSpPr>
          <p:cNvPr id="19" name="Title 1">
            <a:extLst>
              <a:ext uri="{FF2B5EF4-FFF2-40B4-BE49-F238E27FC236}">
                <a16:creationId xmlns:a16="http://schemas.microsoft.com/office/drawing/2014/main" id="{96C16EC8-3EC7-42D9-84ED-BA1CB642F82E}"/>
              </a:ext>
            </a:extLst>
          </p:cNvPr>
          <p:cNvSpPr txBox="1">
            <a:spLocks/>
          </p:cNvSpPr>
          <p:nvPr/>
        </p:nvSpPr>
        <p:spPr>
          <a:xfrm>
            <a:off x="6317581" y="2333964"/>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4</a:t>
            </a:r>
          </a:p>
        </p:txBody>
      </p:sp>
      <p:cxnSp>
        <p:nvCxnSpPr>
          <p:cNvPr id="20" name="Straight Connector 19">
            <a:extLst>
              <a:ext uri="{FF2B5EF4-FFF2-40B4-BE49-F238E27FC236}">
                <a16:creationId xmlns:a16="http://schemas.microsoft.com/office/drawing/2014/main" id="{5133707E-7DC3-4938-A7FD-5B7AC458E6E0}"/>
              </a:ext>
            </a:extLst>
          </p:cNvPr>
          <p:cNvCxnSpPr>
            <a:cxnSpLocks/>
          </p:cNvCxnSpPr>
          <p:nvPr/>
        </p:nvCxnSpPr>
        <p:spPr>
          <a:xfrm>
            <a:off x="7071342" y="2333964"/>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2">
            <a:extLst>
              <a:ext uri="{FF2B5EF4-FFF2-40B4-BE49-F238E27FC236}">
                <a16:creationId xmlns:a16="http://schemas.microsoft.com/office/drawing/2014/main" id="{3A459197-58A0-4308-9C12-38B028CDAB10}"/>
              </a:ext>
            </a:extLst>
          </p:cNvPr>
          <p:cNvSpPr txBox="1">
            <a:spLocks/>
          </p:cNvSpPr>
          <p:nvPr/>
        </p:nvSpPr>
        <p:spPr>
          <a:xfrm>
            <a:off x="7311974" y="3494483"/>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Accountable government</a:t>
            </a:r>
          </a:p>
        </p:txBody>
      </p:sp>
      <p:sp>
        <p:nvSpPr>
          <p:cNvPr id="22" name="Title 1">
            <a:extLst>
              <a:ext uri="{FF2B5EF4-FFF2-40B4-BE49-F238E27FC236}">
                <a16:creationId xmlns:a16="http://schemas.microsoft.com/office/drawing/2014/main" id="{F3FB0860-9F56-488C-A392-85D26C212AB1}"/>
              </a:ext>
            </a:extLst>
          </p:cNvPr>
          <p:cNvSpPr txBox="1">
            <a:spLocks/>
          </p:cNvSpPr>
          <p:nvPr/>
        </p:nvSpPr>
        <p:spPr>
          <a:xfrm>
            <a:off x="6317581" y="3494483"/>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5</a:t>
            </a:r>
          </a:p>
        </p:txBody>
      </p:sp>
      <p:cxnSp>
        <p:nvCxnSpPr>
          <p:cNvPr id="23" name="Straight Connector 22">
            <a:extLst>
              <a:ext uri="{FF2B5EF4-FFF2-40B4-BE49-F238E27FC236}">
                <a16:creationId xmlns:a16="http://schemas.microsoft.com/office/drawing/2014/main" id="{1AC2E2C2-7872-441D-A175-F7E8F8BFABFF}"/>
              </a:ext>
            </a:extLst>
          </p:cNvPr>
          <p:cNvCxnSpPr>
            <a:cxnSpLocks/>
          </p:cNvCxnSpPr>
          <p:nvPr/>
        </p:nvCxnSpPr>
        <p:spPr>
          <a:xfrm>
            <a:off x="7071342" y="3494483"/>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FF654082-4EC9-416D-A808-40F9E8DE5DD5}"/>
              </a:ext>
            </a:extLst>
          </p:cNvPr>
          <p:cNvSpPr txBox="1">
            <a:spLocks/>
          </p:cNvSpPr>
          <p:nvPr/>
        </p:nvSpPr>
        <p:spPr>
          <a:xfrm>
            <a:off x="7311974" y="4655002"/>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Trustworthy government</a:t>
            </a:r>
          </a:p>
        </p:txBody>
      </p:sp>
      <p:sp>
        <p:nvSpPr>
          <p:cNvPr id="25" name="Title 1">
            <a:extLst>
              <a:ext uri="{FF2B5EF4-FFF2-40B4-BE49-F238E27FC236}">
                <a16:creationId xmlns:a16="http://schemas.microsoft.com/office/drawing/2014/main" id="{B4620AEB-2516-4107-B2EC-643E091372C8}"/>
              </a:ext>
            </a:extLst>
          </p:cNvPr>
          <p:cNvSpPr txBox="1">
            <a:spLocks/>
          </p:cNvSpPr>
          <p:nvPr/>
        </p:nvSpPr>
        <p:spPr>
          <a:xfrm>
            <a:off x="6317581" y="4655002"/>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6</a:t>
            </a:r>
          </a:p>
        </p:txBody>
      </p:sp>
      <p:cxnSp>
        <p:nvCxnSpPr>
          <p:cNvPr id="26" name="Straight Connector 25">
            <a:extLst>
              <a:ext uri="{FF2B5EF4-FFF2-40B4-BE49-F238E27FC236}">
                <a16:creationId xmlns:a16="http://schemas.microsoft.com/office/drawing/2014/main" id="{A5AAB486-4A2A-4216-AAF0-AD6F2A55F0FC}"/>
              </a:ext>
            </a:extLst>
          </p:cNvPr>
          <p:cNvCxnSpPr>
            <a:cxnSpLocks/>
          </p:cNvCxnSpPr>
          <p:nvPr/>
        </p:nvCxnSpPr>
        <p:spPr>
          <a:xfrm>
            <a:off x="7071342" y="4655002"/>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27" name="Picture 26">
            <a:extLst>
              <a:ext uri="{FF2B5EF4-FFF2-40B4-BE49-F238E27FC236}">
                <a16:creationId xmlns:a16="http://schemas.microsoft.com/office/drawing/2014/main" id="{985875C2-D581-442F-B10A-C4CF8621ACD2}"/>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749575" y="316630"/>
            <a:ext cx="692849" cy="692849"/>
          </a:xfrm>
          <a:prstGeom prst="rect">
            <a:avLst/>
          </a:prstGeom>
        </p:spPr>
      </p:pic>
      <p:sp>
        <p:nvSpPr>
          <p:cNvPr id="2" name="Slide Number Placeholder 1">
            <a:extLst>
              <a:ext uri="{FF2B5EF4-FFF2-40B4-BE49-F238E27FC236}">
                <a16:creationId xmlns:a16="http://schemas.microsoft.com/office/drawing/2014/main" id="{C02CBC0B-3BA1-4086-843E-FA401270A14C}"/>
              </a:ext>
            </a:extLst>
          </p:cNvPr>
          <p:cNvSpPr>
            <a:spLocks noGrp="1"/>
          </p:cNvSpPr>
          <p:nvPr>
            <p:ph type="sldNum" sz="quarter" idx="12"/>
          </p:nvPr>
        </p:nvSpPr>
        <p:spPr/>
        <p:txBody>
          <a:bodyPr/>
          <a:lstStyle/>
          <a:p>
            <a:fld id="{6E92AE0F-56D7-4910-80FC-2BEB96BAB506}" type="slidenum">
              <a:rPr lang="en-US" smtClean="0"/>
              <a:t>5</a:t>
            </a:fld>
            <a:endParaRPr lang="en-US"/>
          </a:p>
        </p:txBody>
      </p:sp>
    </p:spTree>
    <p:extLst>
      <p:ext uri="{BB962C8B-B14F-4D97-AF65-F5344CB8AC3E}">
        <p14:creationId xmlns:p14="http://schemas.microsoft.com/office/powerpoint/2010/main" val="3981940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83BA41-D6B9-4552-ACFD-E77B96D86037}"/>
              </a:ext>
            </a:extLst>
          </p:cNvPr>
          <p:cNvSpPr>
            <a:spLocks noGrp="1"/>
          </p:cNvSpPr>
          <p:nvPr>
            <p:ph type="sldNum" sz="quarter" idx="12"/>
          </p:nvPr>
        </p:nvSpPr>
        <p:spPr/>
        <p:txBody>
          <a:bodyPr/>
          <a:lstStyle/>
          <a:p>
            <a:fld id="{6E92AE0F-56D7-4910-80FC-2BEB96BAB506}" type="slidenum">
              <a:rPr lang="en-US" smtClean="0"/>
              <a:t>6</a:t>
            </a:fld>
            <a:endParaRPr lang="en-US"/>
          </a:p>
        </p:txBody>
      </p:sp>
      <p:sp>
        <p:nvSpPr>
          <p:cNvPr id="3" name="Title 2">
            <a:extLst>
              <a:ext uri="{FF2B5EF4-FFF2-40B4-BE49-F238E27FC236}">
                <a16:creationId xmlns:a16="http://schemas.microsoft.com/office/drawing/2014/main" id="{2BB75FD3-09CD-4DB3-8731-381531F4F586}"/>
              </a:ext>
            </a:extLst>
          </p:cNvPr>
          <p:cNvSpPr>
            <a:spLocks noGrp="1"/>
          </p:cNvSpPr>
          <p:nvPr>
            <p:ph type="title"/>
          </p:nvPr>
        </p:nvSpPr>
        <p:spPr>
          <a:xfrm>
            <a:off x="838200" y="365125"/>
            <a:ext cx="10515600" cy="1148715"/>
          </a:xfrm>
        </p:spPr>
        <p:txBody>
          <a:bodyPr/>
          <a:lstStyle/>
          <a:p>
            <a:r>
              <a:rPr lang="en-US" b="1" dirty="0">
                <a:latin typeface="+mn-lt"/>
              </a:rPr>
              <a:t>Form of Government Research Questions</a:t>
            </a:r>
          </a:p>
        </p:txBody>
      </p:sp>
      <p:sp>
        <p:nvSpPr>
          <p:cNvPr id="4" name="Content Placeholder 3">
            <a:extLst>
              <a:ext uri="{FF2B5EF4-FFF2-40B4-BE49-F238E27FC236}">
                <a16:creationId xmlns:a16="http://schemas.microsoft.com/office/drawing/2014/main" id="{BC442C66-785F-4D82-B942-F3B0EAC9CF57}"/>
              </a:ext>
            </a:extLst>
          </p:cNvPr>
          <p:cNvSpPr>
            <a:spLocks noGrp="1"/>
          </p:cNvSpPr>
          <p:nvPr>
            <p:ph idx="1"/>
          </p:nvPr>
        </p:nvSpPr>
        <p:spPr>
          <a:xfrm>
            <a:off x="838200" y="1381760"/>
            <a:ext cx="10515600" cy="4795203"/>
          </a:xfrm>
        </p:spPr>
        <p:txBody>
          <a:bodyPr>
            <a:normAutofit lnSpcReduction="10000"/>
          </a:bodyPr>
          <a:lstStyle/>
          <a:p>
            <a:pPr>
              <a:lnSpc>
                <a:spcPct val="110000"/>
              </a:lnSpc>
            </a:pPr>
            <a:r>
              <a:rPr lang="en-US" dirty="0"/>
              <a:t>Who has executive authority?</a:t>
            </a:r>
          </a:p>
          <a:p>
            <a:pPr marL="914400" lvl="1" indent="-457200">
              <a:lnSpc>
                <a:spcPct val="110000"/>
              </a:lnSpc>
              <a:buFont typeface="Courier New" panose="02070309020205020404" pitchFamily="49" charset="0"/>
              <a:buChar char="o"/>
            </a:pPr>
            <a:r>
              <a:rPr lang="en-US" sz="2600" dirty="0"/>
              <a:t>Does mayor have veto power?</a:t>
            </a:r>
          </a:p>
          <a:p>
            <a:pPr>
              <a:lnSpc>
                <a:spcPct val="110000"/>
              </a:lnSpc>
            </a:pPr>
            <a:r>
              <a:rPr lang="en-US" dirty="0"/>
              <a:t>Who has legislative authority?</a:t>
            </a:r>
          </a:p>
          <a:p>
            <a:pPr marL="914400" lvl="1" indent="-457200">
              <a:lnSpc>
                <a:spcPct val="110000"/>
              </a:lnSpc>
              <a:buFont typeface="Courier New" panose="02070309020205020404" pitchFamily="49" charset="0"/>
              <a:buChar char="o"/>
            </a:pPr>
            <a:r>
              <a:rPr lang="en-US" sz="2600" dirty="0"/>
              <a:t>Does mayor vote with city council?</a:t>
            </a:r>
          </a:p>
          <a:p>
            <a:pPr>
              <a:lnSpc>
                <a:spcPct val="110000"/>
              </a:lnSpc>
            </a:pPr>
            <a:r>
              <a:rPr lang="en-US" dirty="0"/>
              <a:t>Who manages bureaus?</a:t>
            </a:r>
          </a:p>
          <a:p>
            <a:pPr marL="914400" lvl="1" indent="-457200">
              <a:lnSpc>
                <a:spcPct val="110000"/>
              </a:lnSpc>
              <a:buFont typeface="Courier New" panose="02070309020205020404" pitchFamily="49" charset="0"/>
              <a:buChar char="o"/>
            </a:pPr>
            <a:r>
              <a:rPr lang="en-US" sz="2600" dirty="0"/>
              <a:t>Who appoints and removes chief administrative officer?</a:t>
            </a:r>
          </a:p>
          <a:p>
            <a:pPr marL="914400" lvl="1" indent="-457200">
              <a:lnSpc>
                <a:spcPct val="110000"/>
              </a:lnSpc>
              <a:buFont typeface="Courier New" panose="02070309020205020404" pitchFamily="49" charset="0"/>
              <a:buChar char="o"/>
            </a:pPr>
            <a:r>
              <a:rPr lang="en-US" sz="2600" dirty="0"/>
              <a:t>Who appoints and removes bureau directors?</a:t>
            </a:r>
          </a:p>
          <a:p>
            <a:pPr>
              <a:lnSpc>
                <a:spcPct val="110000"/>
              </a:lnSpc>
            </a:pPr>
            <a:r>
              <a:rPr lang="en-US" dirty="0"/>
              <a:t>Who is responsible for developing policy?</a:t>
            </a:r>
          </a:p>
          <a:p>
            <a:pPr>
              <a:lnSpc>
                <a:spcPct val="110000"/>
              </a:lnSpc>
            </a:pPr>
            <a:r>
              <a:rPr lang="en-US" dirty="0"/>
              <a:t>Who is responsible for preparing budget?</a:t>
            </a:r>
          </a:p>
          <a:p>
            <a:endParaRPr lang="en-US" dirty="0"/>
          </a:p>
        </p:txBody>
      </p:sp>
    </p:spTree>
    <p:extLst>
      <p:ext uri="{BB962C8B-B14F-4D97-AF65-F5344CB8AC3E}">
        <p14:creationId xmlns:p14="http://schemas.microsoft.com/office/powerpoint/2010/main" val="460259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A31C5FD-A174-456F-B7E2-495BD9440701}"/>
              </a:ext>
            </a:extLst>
          </p:cNvPr>
          <p:cNvGraphicFramePr>
            <a:graphicFrameLocks noGrp="1"/>
          </p:cNvGraphicFramePr>
          <p:nvPr>
            <p:extLst>
              <p:ext uri="{D42A27DB-BD31-4B8C-83A1-F6EECF244321}">
                <p14:modId xmlns:p14="http://schemas.microsoft.com/office/powerpoint/2010/main" val="4154943781"/>
              </p:ext>
            </p:extLst>
          </p:nvPr>
        </p:nvGraphicFramePr>
        <p:xfrm>
          <a:off x="916036" y="1113456"/>
          <a:ext cx="10359928" cy="3398443"/>
        </p:xfrm>
        <a:graphic>
          <a:graphicData uri="http://schemas.openxmlformats.org/drawingml/2006/table">
            <a:tbl>
              <a:tblPr firstRow="1" bandRow="1">
                <a:tableStyleId>{5C22544A-7EE6-4342-B048-85BDC9FD1C3A}</a:tableStyleId>
              </a:tblPr>
              <a:tblGrid>
                <a:gridCol w="10359928">
                  <a:extLst>
                    <a:ext uri="{9D8B030D-6E8A-4147-A177-3AD203B41FA5}">
                      <a16:colId xmlns:a16="http://schemas.microsoft.com/office/drawing/2014/main" val="121814846"/>
                    </a:ext>
                  </a:extLst>
                </a:gridCol>
              </a:tblGrid>
              <a:tr h="801915">
                <a:tc>
                  <a:txBody>
                    <a:bodyPr/>
                    <a:lstStyle/>
                    <a:p>
                      <a:r>
                        <a:rPr lang="en-US" sz="2800" dirty="0"/>
                        <a:t>Form of Government Consensus Recommendations to date</a:t>
                      </a:r>
                    </a:p>
                  </a:txBody>
                  <a:tcPr/>
                </a:tc>
                <a:extLst>
                  <a:ext uri="{0D108BD9-81ED-4DB2-BD59-A6C34878D82A}">
                    <a16:rowId xmlns:a16="http://schemas.microsoft.com/office/drawing/2014/main" val="3003375108"/>
                  </a:ext>
                </a:extLst>
              </a:tr>
              <a:tr h="801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Remove the role of Commissioner-in-Charge of bureaus from Commissioners and shift the </a:t>
                      </a:r>
                      <a:r>
                        <a:rPr lang="en-US" sz="2800" b="1" dirty="0">
                          <a:solidFill>
                            <a:schemeClr val="tx1"/>
                          </a:solidFill>
                        </a:rPr>
                        <a:t>management</a:t>
                      </a:r>
                      <a:r>
                        <a:rPr lang="en-US" sz="2800" b="1" dirty="0"/>
                        <a:t> authority elsewhere</a:t>
                      </a:r>
                    </a:p>
                    <a:p>
                      <a:endParaRPr lang="en-US" sz="2800" b="1" dirty="0"/>
                    </a:p>
                  </a:txBody>
                  <a:tcPr/>
                </a:tc>
                <a:extLst>
                  <a:ext uri="{0D108BD9-81ED-4DB2-BD59-A6C34878D82A}">
                    <a16:rowId xmlns:a16="http://schemas.microsoft.com/office/drawing/2014/main" val="3987442196"/>
                  </a:ext>
                </a:extLst>
              </a:tr>
              <a:tr h="122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i="0" kern="1200" dirty="0">
                          <a:solidFill>
                            <a:schemeClr val="dk1"/>
                          </a:solidFill>
                          <a:effectLst/>
                          <a:latin typeface="+mn-lt"/>
                          <a:ea typeface="+mn-ea"/>
                          <a:cs typeface="+mn-cs"/>
                        </a:rPr>
                        <a:t>Redefine the roles and responsibilities of the Mayor and City Council</a:t>
                      </a:r>
                      <a:endParaRPr lang="en-US" sz="2800" dirty="0"/>
                    </a:p>
                    <a:p>
                      <a:endParaRPr lang="en-US" sz="2800" b="1" dirty="0"/>
                    </a:p>
                  </a:txBody>
                  <a:tcPr/>
                </a:tc>
                <a:extLst>
                  <a:ext uri="{0D108BD9-81ED-4DB2-BD59-A6C34878D82A}">
                    <a16:rowId xmlns:a16="http://schemas.microsoft.com/office/drawing/2014/main" val="2226193116"/>
                  </a:ext>
                </a:extLst>
              </a:tr>
            </a:tbl>
          </a:graphicData>
        </a:graphic>
      </p:graphicFrame>
      <p:sp>
        <p:nvSpPr>
          <p:cNvPr id="2" name="Slide Number Placeholder 1">
            <a:extLst>
              <a:ext uri="{FF2B5EF4-FFF2-40B4-BE49-F238E27FC236}">
                <a16:creationId xmlns:a16="http://schemas.microsoft.com/office/drawing/2014/main" id="{4C90F5FB-DF8D-4473-BBD2-4BE9AA04EA86}"/>
              </a:ext>
            </a:extLst>
          </p:cNvPr>
          <p:cNvSpPr>
            <a:spLocks noGrp="1"/>
          </p:cNvSpPr>
          <p:nvPr>
            <p:ph type="sldNum" sz="quarter" idx="12"/>
          </p:nvPr>
        </p:nvSpPr>
        <p:spPr/>
        <p:txBody>
          <a:bodyPr/>
          <a:lstStyle/>
          <a:p>
            <a:fld id="{E65A8AA5-CE09-470D-8C0D-F4CE732B124B}" type="slidenum">
              <a:rPr lang="en-US" smtClean="0"/>
              <a:t>7</a:t>
            </a:fld>
            <a:endParaRPr lang="en-US"/>
          </a:p>
        </p:txBody>
      </p:sp>
    </p:spTree>
    <p:extLst>
      <p:ext uri="{BB962C8B-B14F-4D97-AF65-F5344CB8AC3E}">
        <p14:creationId xmlns:p14="http://schemas.microsoft.com/office/powerpoint/2010/main" val="743249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B5E99-1F96-4C85-BD91-67CC4CDE4DFA}"/>
              </a:ext>
            </a:extLst>
          </p:cNvPr>
          <p:cNvSpPr>
            <a:spLocks noGrp="1"/>
          </p:cNvSpPr>
          <p:nvPr>
            <p:ph type="title"/>
          </p:nvPr>
        </p:nvSpPr>
        <p:spPr>
          <a:xfrm>
            <a:off x="838200" y="365126"/>
            <a:ext cx="10515600" cy="949008"/>
          </a:xfrm>
        </p:spPr>
        <p:txBody>
          <a:bodyPr/>
          <a:lstStyle/>
          <a:p>
            <a:r>
              <a:rPr lang="en-US" b="1" dirty="0">
                <a:latin typeface="+mn-lt"/>
              </a:rPr>
              <a:t>Current </a:t>
            </a:r>
            <a:r>
              <a:rPr lang="en-US" b="1" dirty="0">
                <a:solidFill>
                  <a:srgbClr val="C00000"/>
                </a:solidFill>
                <a:latin typeface="+mn-lt"/>
              </a:rPr>
              <a:t>City Council Elections </a:t>
            </a:r>
            <a:r>
              <a:rPr lang="en-US" b="1" dirty="0">
                <a:latin typeface="+mn-lt"/>
              </a:rPr>
              <a:t>System</a:t>
            </a:r>
          </a:p>
        </p:txBody>
      </p:sp>
      <p:sp>
        <p:nvSpPr>
          <p:cNvPr id="3" name="Content Placeholder 2">
            <a:extLst>
              <a:ext uri="{FF2B5EF4-FFF2-40B4-BE49-F238E27FC236}">
                <a16:creationId xmlns:a16="http://schemas.microsoft.com/office/drawing/2014/main" id="{ECD64B1A-5841-40B4-A9A0-99451691D57E}"/>
              </a:ext>
            </a:extLst>
          </p:cNvPr>
          <p:cNvSpPr>
            <a:spLocks noGrp="1"/>
          </p:cNvSpPr>
          <p:nvPr>
            <p:ph idx="1"/>
          </p:nvPr>
        </p:nvSpPr>
        <p:spPr>
          <a:xfrm>
            <a:off x="838200" y="1493520"/>
            <a:ext cx="10515600" cy="4683443"/>
          </a:xfrm>
        </p:spPr>
        <p:txBody>
          <a:bodyPr/>
          <a:lstStyle/>
          <a:p>
            <a:pPr>
              <a:lnSpc>
                <a:spcPct val="100000"/>
              </a:lnSpc>
            </a:pPr>
            <a:r>
              <a:rPr lang="en-US" dirty="0"/>
              <a:t>Four City Councilors elected at large</a:t>
            </a:r>
          </a:p>
          <a:p>
            <a:pPr>
              <a:lnSpc>
                <a:spcPct val="100000"/>
              </a:lnSpc>
            </a:pPr>
            <a:r>
              <a:rPr lang="en-US" dirty="0"/>
              <a:t>Problems with current system</a:t>
            </a:r>
          </a:p>
          <a:p>
            <a:pPr marL="914400" lvl="1" indent="-457200">
              <a:lnSpc>
                <a:spcPct val="100000"/>
              </a:lnSpc>
              <a:buFont typeface="Courier New" panose="02070309020205020404" pitchFamily="49" charset="0"/>
              <a:buChar char="o"/>
            </a:pPr>
            <a:r>
              <a:rPr lang="en-US" sz="2600" dirty="0"/>
              <a:t>Too few representatives for 650,000 people</a:t>
            </a:r>
          </a:p>
          <a:p>
            <a:pPr marL="914400" lvl="1" indent="-457200">
              <a:lnSpc>
                <a:spcPct val="100000"/>
              </a:lnSpc>
              <a:buFont typeface="Courier New" panose="02070309020205020404" pitchFamily="49" charset="0"/>
              <a:buChar char="o"/>
            </a:pPr>
            <a:r>
              <a:rPr lang="en-US" sz="2600" dirty="0"/>
              <a:t>Advantage to wealthy or powerfully-backed candidates</a:t>
            </a:r>
          </a:p>
          <a:p>
            <a:pPr marL="914400" lvl="1" indent="-457200">
              <a:lnSpc>
                <a:spcPct val="100000"/>
              </a:lnSpc>
              <a:buFont typeface="Courier New" panose="02070309020205020404" pitchFamily="49" charset="0"/>
              <a:buChar char="o"/>
            </a:pPr>
            <a:r>
              <a:rPr lang="en-US" sz="2600" dirty="0"/>
              <a:t>Lack of diversity on Council</a:t>
            </a:r>
          </a:p>
          <a:p>
            <a:pPr marL="914400" lvl="1" indent="-457200">
              <a:lnSpc>
                <a:spcPct val="100000"/>
              </a:lnSpc>
              <a:buFont typeface="Courier New" panose="02070309020205020404" pitchFamily="49" charset="0"/>
              <a:buChar char="o"/>
            </a:pPr>
            <a:r>
              <a:rPr lang="en-US" sz="2600" dirty="0"/>
              <a:t>Lack of local knowledge, representation, and public access</a:t>
            </a:r>
          </a:p>
          <a:p>
            <a:pPr marL="914400" lvl="1" indent="-457200">
              <a:lnSpc>
                <a:spcPct val="100000"/>
              </a:lnSpc>
              <a:buFont typeface="Courier New" panose="02070309020205020404" pitchFamily="49" charset="0"/>
              <a:buChar char="o"/>
            </a:pPr>
            <a:r>
              <a:rPr lang="en-US" sz="2600" dirty="0"/>
              <a:t>Primary/general system promotes divisiveness</a:t>
            </a:r>
          </a:p>
          <a:p>
            <a:pPr marL="914400" lvl="1" indent="-457200">
              <a:lnSpc>
                <a:spcPct val="100000"/>
              </a:lnSpc>
              <a:buFont typeface="Courier New" panose="02070309020205020404" pitchFamily="49" charset="0"/>
              <a:buChar char="o"/>
            </a:pPr>
            <a:r>
              <a:rPr lang="en-US" sz="2600" dirty="0"/>
              <a:t>Low voter turnout in off-year and primary elections</a:t>
            </a:r>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DAED5246-44EA-4388-B72A-A208B6A9AD79}"/>
              </a:ext>
            </a:extLst>
          </p:cNvPr>
          <p:cNvSpPr>
            <a:spLocks noGrp="1"/>
          </p:cNvSpPr>
          <p:nvPr>
            <p:ph type="sldNum" sz="quarter" idx="12"/>
          </p:nvPr>
        </p:nvSpPr>
        <p:spPr/>
        <p:txBody>
          <a:bodyPr/>
          <a:lstStyle/>
          <a:p>
            <a:fld id="{E65A8AA5-CE09-470D-8C0D-F4CE732B124B}" type="slidenum">
              <a:rPr lang="en-US" smtClean="0"/>
              <a:t>8</a:t>
            </a:fld>
            <a:endParaRPr lang="en-US"/>
          </a:p>
        </p:txBody>
      </p:sp>
    </p:spTree>
    <p:extLst>
      <p:ext uri="{BB962C8B-B14F-4D97-AF65-F5344CB8AC3E}">
        <p14:creationId xmlns:p14="http://schemas.microsoft.com/office/powerpoint/2010/main" val="2347412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20960F62-4FAC-4718-A5B9-5CBE40CFE2D8}"/>
              </a:ext>
            </a:extLst>
          </p:cNvPr>
          <p:cNvSpPr txBox="1">
            <a:spLocks/>
          </p:cNvSpPr>
          <p:nvPr/>
        </p:nvSpPr>
        <p:spPr>
          <a:xfrm>
            <a:off x="1523999" y="1192933"/>
            <a:ext cx="9144000" cy="5755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b="1" dirty="0"/>
              <a:t>Desired Outcomes for City Council Elections</a:t>
            </a:r>
            <a:endParaRPr lang="en-US" sz="3200" b="1" dirty="0">
              <a:solidFill>
                <a:schemeClr val="accent5">
                  <a:lumMod val="50000"/>
                </a:schemeClr>
              </a:solidFill>
            </a:endParaRPr>
          </a:p>
        </p:txBody>
      </p:sp>
      <p:sp>
        <p:nvSpPr>
          <p:cNvPr id="7" name="Content Placeholder 2">
            <a:extLst>
              <a:ext uri="{FF2B5EF4-FFF2-40B4-BE49-F238E27FC236}">
                <a16:creationId xmlns:a16="http://schemas.microsoft.com/office/drawing/2014/main" id="{0CD79196-83F9-49AC-9B61-B453F646F242}"/>
              </a:ext>
            </a:extLst>
          </p:cNvPr>
          <p:cNvSpPr>
            <a:spLocks noGrp="1"/>
          </p:cNvSpPr>
          <p:nvPr>
            <p:ph idx="1"/>
          </p:nvPr>
        </p:nvSpPr>
        <p:spPr>
          <a:xfrm>
            <a:off x="1344530" y="2333964"/>
            <a:ext cx="4572000" cy="757414"/>
          </a:xfrm>
        </p:spPr>
        <p:txBody>
          <a:bodyPr>
            <a:normAutofit/>
          </a:bodyPr>
          <a:lstStyle/>
          <a:p>
            <a:pPr marL="0" indent="0">
              <a:buNone/>
            </a:pPr>
            <a:r>
              <a:rPr lang="en-US" sz="2400" dirty="0"/>
              <a:t>More voices heard</a:t>
            </a:r>
          </a:p>
        </p:txBody>
      </p:sp>
      <p:sp>
        <p:nvSpPr>
          <p:cNvPr id="8" name="Title 1">
            <a:extLst>
              <a:ext uri="{FF2B5EF4-FFF2-40B4-BE49-F238E27FC236}">
                <a16:creationId xmlns:a16="http://schemas.microsoft.com/office/drawing/2014/main" id="{8C3BD62A-930A-4B56-97FE-3BA470E65C89}"/>
              </a:ext>
            </a:extLst>
          </p:cNvPr>
          <p:cNvSpPr txBox="1">
            <a:spLocks/>
          </p:cNvSpPr>
          <p:nvPr/>
        </p:nvSpPr>
        <p:spPr>
          <a:xfrm>
            <a:off x="350137" y="2333964"/>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1</a:t>
            </a:r>
          </a:p>
        </p:txBody>
      </p:sp>
      <p:cxnSp>
        <p:nvCxnSpPr>
          <p:cNvPr id="9" name="Straight Connector 8">
            <a:extLst>
              <a:ext uri="{FF2B5EF4-FFF2-40B4-BE49-F238E27FC236}">
                <a16:creationId xmlns:a16="http://schemas.microsoft.com/office/drawing/2014/main" id="{2D61F71F-83E8-4DD2-A481-7CFEC74B518A}"/>
              </a:ext>
            </a:extLst>
          </p:cNvPr>
          <p:cNvCxnSpPr>
            <a:cxnSpLocks/>
          </p:cNvCxnSpPr>
          <p:nvPr/>
        </p:nvCxnSpPr>
        <p:spPr>
          <a:xfrm>
            <a:off x="1103898" y="2333964"/>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30A37E88-0A86-41B1-9545-BE4704F621D6}"/>
              </a:ext>
            </a:extLst>
          </p:cNvPr>
          <p:cNvSpPr txBox="1">
            <a:spLocks/>
          </p:cNvSpPr>
          <p:nvPr/>
        </p:nvSpPr>
        <p:spPr>
          <a:xfrm>
            <a:off x="1344530" y="3494483"/>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Councilors who are easy to reach</a:t>
            </a:r>
          </a:p>
        </p:txBody>
      </p:sp>
      <p:sp>
        <p:nvSpPr>
          <p:cNvPr id="13" name="Title 1">
            <a:extLst>
              <a:ext uri="{FF2B5EF4-FFF2-40B4-BE49-F238E27FC236}">
                <a16:creationId xmlns:a16="http://schemas.microsoft.com/office/drawing/2014/main" id="{681F2CB7-455A-48DD-83D9-CCB1B8E648E9}"/>
              </a:ext>
            </a:extLst>
          </p:cNvPr>
          <p:cNvSpPr txBox="1">
            <a:spLocks/>
          </p:cNvSpPr>
          <p:nvPr/>
        </p:nvSpPr>
        <p:spPr>
          <a:xfrm>
            <a:off x="350137" y="3494483"/>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2</a:t>
            </a:r>
          </a:p>
        </p:txBody>
      </p:sp>
      <p:cxnSp>
        <p:nvCxnSpPr>
          <p:cNvPr id="14" name="Straight Connector 13">
            <a:extLst>
              <a:ext uri="{FF2B5EF4-FFF2-40B4-BE49-F238E27FC236}">
                <a16:creationId xmlns:a16="http://schemas.microsoft.com/office/drawing/2014/main" id="{6597C233-843B-4C3A-A6DD-99A4EBDDDDF2}"/>
              </a:ext>
            </a:extLst>
          </p:cNvPr>
          <p:cNvCxnSpPr>
            <a:cxnSpLocks/>
          </p:cNvCxnSpPr>
          <p:nvPr/>
        </p:nvCxnSpPr>
        <p:spPr>
          <a:xfrm>
            <a:off x="1103898" y="3494483"/>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2">
            <a:extLst>
              <a:ext uri="{FF2B5EF4-FFF2-40B4-BE49-F238E27FC236}">
                <a16:creationId xmlns:a16="http://schemas.microsoft.com/office/drawing/2014/main" id="{094664FC-D436-48B4-969D-663A915393C4}"/>
              </a:ext>
            </a:extLst>
          </p:cNvPr>
          <p:cNvSpPr txBox="1">
            <a:spLocks/>
          </p:cNvSpPr>
          <p:nvPr/>
        </p:nvSpPr>
        <p:spPr>
          <a:xfrm>
            <a:off x="1344530" y="4655002"/>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Councilors who look like the community they represent</a:t>
            </a:r>
          </a:p>
        </p:txBody>
      </p:sp>
      <p:sp>
        <p:nvSpPr>
          <p:cNvPr id="16" name="Title 1">
            <a:extLst>
              <a:ext uri="{FF2B5EF4-FFF2-40B4-BE49-F238E27FC236}">
                <a16:creationId xmlns:a16="http://schemas.microsoft.com/office/drawing/2014/main" id="{1D7E818B-9936-43EA-9A91-C2225DE5A333}"/>
              </a:ext>
            </a:extLst>
          </p:cNvPr>
          <p:cNvSpPr txBox="1">
            <a:spLocks/>
          </p:cNvSpPr>
          <p:nvPr/>
        </p:nvSpPr>
        <p:spPr>
          <a:xfrm>
            <a:off x="350137" y="4655002"/>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3</a:t>
            </a:r>
          </a:p>
        </p:txBody>
      </p:sp>
      <p:cxnSp>
        <p:nvCxnSpPr>
          <p:cNvPr id="17" name="Straight Connector 16">
            <a:extLst>
              <a:ext uri="{FF2B5EF4-FFF2-40B4-BE49-F238E27FC236}">
                <a16:creationId xmlns:a16="http://schemas.microsoft.com/office/drawing/2014/main" id="{1FF1E6D0-5737-4655-805E-C2282D4C296C}"/>
              </a:ext>
            </a:extLst>
          </p:cNvPr>
          <p:cNvCxnSpPr>
            <a:cxnSpLocks/>
          </p:cNvCxnSpPr>
          <p:nvPr/>
        </p:nvCxnSpPr>
        <p:spPr>
          <a:xfrm>
            <a:off x="1103898" y="4655002"/>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8" name="Content Placeholder 2">
            <a:extLst>
              <a:ext uri="{FF2B5EF4-FFF2-40B4-BE49-F238E27FC236}">
                <a16:creationId xmlns:a16="http://schemas.microsoft.com/office/drawing/2014/main" id="{83A82EAA-7E42-49BE-8995-538CEBE2D5A2}"/>
              </a:ext>
            </a:extLst>
          </p:cNvPr>
          <p:cNvSpPr txBox="1">
            <a:spLocks/>
          </p:cNvSpPr>
          <p:nvPr/>
        </p:nvSpPr>
        <p:spPr>
          <a:xfrm>
            <a:off x="7311974" y="2333964"/>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Councilors who understand community needs</a:t>
            </a:r>
          </a:p>
        </p:txBody>
      </p:sp>
      <p:sp>
        <p:nvSpPr>
          <p:cNvPr id="19" name="Title 1">
            <a:extLst>
              <a:ext uri="{FF2B5EF4-FFF2-40B4-BE49-F238E27FC236}">
                <a16:creationId xmlns:a16="http://schemas.microsoft.com/office/drawing/2014/main" id="{96C16EC8-3EC7-42D9-84ED-BA1CB642F82E}"/>
              </a:ext>
            </a:extLst>
          </p:cNvPr>
          <p:cNvSpPr txBox="1">
            <a:spLocks/>
          </p:cNvSpPr>
          <p:nvPr/>
        </p:nvSpPr>
        <p:spPr>
          <a:xfrm>
            <a:off x="6317581" y="2333964"/>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4</a:t>
            </a:r>
          </a:p>
        </p:txBody>
      </p:sp>
      <p:cxnSp>
        <p:nvCxnSpPr>
          <p:cNvPr id="20" name="Straight Connector 19">
            <a:extLst>
              <a:ext uri="{FF2B5EF4-FFF2-40B4-BE49-F238E27FC236}">
                <a16:creationId xmlns:a16="http://schemas.microsoft.com/office/drawing/2014/main" id="{5133707E-7DC3-4938-A7FD-5B7AC458E6E0}"/>
              </a:ext>
            </a:extLst>
          </p:cNvPr>
          <p:cNvCxnSpPr>
            <a:cxnSpLocks/>
          </p:cNvCxnSpPr>
          <p:nvPr/>
        </p:nvCxnSpPr>
        <p:spPr>
          <a:xfrm>
            <a:off x="7071342" y="2333964"/>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2">
            <a:extLst>
              <a:ext uri="{FF2B5EF4-FFF2-40B4-BE49-F238E27FC236}">
                <a16:creationId xmlns:a16="http://schemas.microsoft.com/office/drawing/2014/main" id="{3A459197-58A0-4308-9C12-38B028CDAB10}"/>
              </a:ext>
            </a:extLst>
          </p:cNvPr>
          <p:cNvSpPr txBox="1">
            <a:spLocks/>
          </p:cNvSpPr>
          <p:nvPr/>
        </p:nvSpPr>
        <p:spPr>
          <a:xfrm>
            <a:off x="7311974" y="3494483"/>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Councilors who answer to the people</a:t>
            </a:r>
          </a:p>
        </p:txBody>
      </p:sp>
      <p:sp>
        <p:nvSpPr>
          <p:cNvPr id="22" name="Title 1">
            <a:extLst>
              <a:ext uri="{FF2B5EF4-FFF2-40B4-BE49-F238E27FC236}">
                <a16:creationId xmlns:a16="http://schemas.microsoft.com/office/drawing/2014/main" id="{F3FB0860-9F56-488C-A392-85D26C212AB1}"/>
              </a:ext>
            </a:extLst>
          </p:cNvPr>
          <p:cNvSpPr txBox="1">
            <a:spLocks/>
          </p:cNvSpPr>
          <p:nvPr/>
        </p:nvSpPr>
        <p:spPr>
          <a:xfrm>
            <a:off x="6317581" y="3494483"/>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5</a:t>
            </a:r>
          </a:p>
        </p:txBody>
      </p:sp>
      <p:cxnSp>
        <p:nvCxnSpPr>
          <p:cNvPr id="23" name="Straight Connector 22">
            <a:extLst>
              <a:ext uri="{FF2B5EF4-FFF2-40B4-BE49-F238E27FC236}">
                <a16:creationId xmlns:a16="http://schemas.microsoft.com/office/drawing/2014/main" id="{1AC2E2C2-7872-441D-A175-F7E8F8BFABFF}"/>
              </a:ext>
            </a:extLst>
          </p:cNvPr>
          <p:cNvCxnSpPr>
            <a:cxnSpLocks/>
          </p:cNvCxnSpPr>
          <p:nvPr/>
        </p:nvCxnSpPr>
        <p:spPr>
          <a:xfrm>
            <a:off x="7071342" y="3494483"/>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FF654082-4EC9-416D-A808-40F9E8DE5DD5}"/>
              </a:ext>
            </a:extLst>
          </p:cNvPr>
          <p:cNvSpPr txBox="1">
            <a:spLocks/>
          </p:cNvSpPr>
          <p:nvPr/>
        </p:nvSpPr>
        <p:spPr>
          <a:xfrm>
            <a:off x="7311974" y="4655002"/>
            <a:ext cx="4572000" cy="757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Councilors who safeguard democracy</a:t>
            </a:r>
          </a:p>
        </p:txBody>
      </p:sp>
      <p:sp>
        <p:nvSpPr>
          <p:cNvPr id="25" name="Title 1">
            <a:extLst>
              <a:ext uri="{FF2B5EF4-FFF2-40B4-BE49-F238E27FC236}">
                <a16:creationId xmlns:a16="http://schemas.microsoft.com/office/drawing/2014/main" id="{B4620AEB-2516-4107-B2EC-643E091372C8}"/>
              </a:ext>
            </a:extLst>
          </p:cNvPr>
          <p:cNvSpPr txBox="1">
            <a:spLocks/>
          </p:cNvSpPr>
          <p:nvPr/>
        </p:nvSpPr>
        <p:spPr>
          <a:xfrm>
            <a:off x="6317581" y="4655002"/>
            <a:ext cx="753761" cy="908547"/>
          </a:xfrm>
          <a:prstGeom prst="rect">
            <a:avLst/>
          </a:prstGeom>
        </p:spPr>
        <p:txBody>
          <a:bodyPr vert="horz" lIns="91440" tIns="45720" rIns="91440" bIns="45720" rtlCol="0" anchor="t">
            <a:normAutofit lnSpcReduction="10000"/>
          </a:bodyPr>
          <a:lstStyle>
            <a:defPPr>
              <a:defRPr lang="en-US"/>
            </a:defPPr>
            <a:lvl1pPr algn="ctr">
              <a:lnSpc>
                <a:spcPct val="90000"/>
              </a:lnSpc>
              <a:spcBef>
                <a:spcPct val="0"/>
              </a:spcBef>
              <a:buNone/>
              <a:defRPr sz="9600" b="1">
                <a:solidFill>
                  <a:srgbClr val="ECF3F5"/>
                </a:solidFill>
                <a:latin typeface="Bahnschrift SemiBold" panose="020B0502040204020203" pitchFamily="34" charset="0"/>
                <a:ea typeface="+mj-ea"/>
                <a:cs typeface="+mj-cs"/>
              </a:defRPr>
            </a:lvl1pPr>
          </a:lstStyle>
          <a:p>
            <a:r>
              <a:rPr lang="en-US" sz="6000" dirty="0">
                <a:solidFill>
                  <a:schemeClr val="accent6">
                    <a:lumMod val="75000"/>
                  </a:schemeClr>
                </a:solidFill>
              </a:rPr>
              <a:t>6</a:t>
            </a:r>
          </a:p>
        </p:txBody>
      </p:sp>
      <p:cxnSp>
        <p:nvCxnSpPr>
          <p:cNvPr id="26" name="Straight Connector 25">
            <a:extLst>
              <a:ext uri="{FF2B5EF4-FFF2-40B4-BE49-F238E27FC236}">
                <a16:creationId xmlns:a16="http://schemas.microsoft.com/office/drawing/2014/main" id="{A5AAB486-4A2A-4216-AAF0-AD6F2A55F0FC}"/>
              </a:ext>
            </a:extLst>
          </p:cNvPr>
          <p:cNvCxnSpPr>
            <a:cxnSpLocks/>
          </p:cNvCxnSpPr>
          <p:nvPr/>
        </p:nvCxnSpPr>
        <p:spPr>
          <a:xfrm>
            <a:off x="7071342" y="4655002"/>
            <a:ext cx="0" cy="757414"/>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27" name="Picture 26">
            <a:extLst>
              <a:ext uri="{FF2B5EF4-FFF2-40B4-BE49-F238E27FC236}">
                <a16:creationId xmlns:a16="http://schemas.microsoft.com/office/drawing/2014/main" id="{985875C2-D581-442F-B10A-C4CF8621ACD2}"/>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749575" y="316630"/>
            <a:ext cx="692849" cy="692849"/>
          </a:xfrm>
          <a:prstGeom prst="rect">
            <a:avLst/>
          </a:prstGeom>
        </p:spPr>
      </p:pic>
      <p:sp>
        <p:nvSpPr>
          <p:cNvPr id="2" name="Slide Number Placeholder 1">
            <a:extLst>
              <a:ext uri="{FF2B5EF4-FFF2-40B4-BE49-F238E27FC236}">
                <a16:creationId xmlns:a16="http://schemas.microsoft.com/office/drawing/2014/main" id="{A0180C82-BFBA-46B7-9F19-BE7A2E591A73}"/>
              </a:ext>
            </a:extLst>
          </p:cNvPr>
          <p:cNvSpPr>
            <a:spLocks noGrp="1"/>
          </p:cNvSpPr>
          <p:nvPr>
            <p:ph type="sldNum" sz="quarter" idx="12"/>
          </p:nvPr>
        </p:nvSpPr>
        <p:spPr/>
        <p:txBody>
          <a:bodyPr/>
          <a:lstStyle/>
          <a:p>
            <a:fld id="{6E92AE0F-56D7-4910-80FC-2BEB96BAB506}" type="slidenum">
              <a:rPr lang="en-US" smtClean="0"/>
              <a:t>9</a:t>
            </a:fld>
            <a:endParaRPr lang="en-US"/>
          </a:p>
        </p:txBody>
      </p:sp>
    </p:spTree>
    <p:extLst>
      <p:ext uri="{BB962C8B-B14F-4D97-AF65-F5344CB8AC3E}">
        <p14:creationId xmlns:p14="http://schemas.microsoft.com/office/powerpoint/2010/main" val="244965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1416</Words>
  <Application>Microsoft Office PowerPoint</Application>
  <PresentationFormat>Widescreen</PresentationFormat>
  <Paragraphs>206</Paragraphs>
  <Slides>14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Bahnschrift SemiBold</vt:lpstr>
      <vt:lpstr>Calibri</vt:lpstr>
      <vt:lpstr>Calibri Light</vt:lpstr>
      <vt:lpstr>Courier New</vt:lpstr>
      <vt:lpstr>National2</vt:lpstr>
      <vt:lpstr>Symbol</vt:lpstr>
      <vt:lpstr>Office Theme</vt:lpstr>
      <vt:lpstr>Portland City Charter Review</vt:lpstr>
      <vt:lpstr>How the Charter Review Process Works</vt:lpstr>
      <vt:lpstr>PowerPoint Presentation</vt:lpstr>
      <vt:lpstr>Current Commission Form of Government</vt:lpstr>
      <vt:lpstr>PowerPoint Presentation</vt:lpstr>
      <vt:lpstr>Form of Government Research Questions</vt:lpstr>
      <vt:lpstr>PowerPoint Presentation</vt:lpstr>
      <vt:lpstr>Current City Council Elections System</vt:lpstr>
      <vt:lpstr>PowerPoint Presentation</vt:lpstr>
      <vt:lpstr>City Council Elections Research Questions</vt:lpstr>
      <vt:lpstr>PowerPoint Presentation</vt:lpstr>
      <vt:lpstr>Problems We Face</vt:lpstr>
      <vt:lpstr>Differences from Past</vt:lpstr>
      <vt:lpstr>Questions/Comments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Billings-Yun</dc:creator>
  <cp:lastModifiedBy>Melanie Billings-Yun</cp:lastModifiedBy>
  <cp:revision>7</cp:revision>
  <cp:lastPrinted>2021-11-10T18:30:37Z</cp:lastPrinted>
  <dcterms:created xsi:type="dcterms:W3CDTF">2021-11-08T17:07:24Z</dcterms:created>
  <dcterms:modified xsi:type="dcterms:W3CDTF">2021-11-10T18:46:19Z</dcterms:modified>
</cp:coreProperties>
</file>